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Garet" panose="020B0604020202020204" charset="0"/>
      <p:regular r:id="rId17"/>
    </p:embeddedFont>
    <p:embeddedFont>
      <p:font typeface="Garet Bold" panose="020B0604020202020204" charset="0"/>
      <p:regular r:id="rId18"/>
    </p:embeddedFont>
    <p:embeddedFont>
      <p:font typeface="Garet Bold Italics" panose="020B0604020202020204" charset="0"/>
      <p:regular r:id="rId19"/>
    </p:embeddedFont>
    <p:embeddedFont>
      <p:font typeface="Garet Italics" panose="020B0604020202020204" charset="0"/>
      <p:regular r:id="rId20"/>
    </p:embeddedFont>
    <p:embeddedFont>
      <p:font typeface="Open Sauce Bold" panose="020B0604020202020204" charset="0"/>
      <p:regular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Bold" panose="00000800000000000000" charset="0"/>
      <p:regular r:id="rId26"/>
    </p:embeddedFont>
    <p:embeddedFont>
      <p:font typeface="Signature" panose="020B0604020202020204" charset="0"/>
      <p:regular r:id="rId27"/>
    </p:embeddedFont>
    <p:embeddedFont>
      <p:font typeface="Telegraf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786" r="-10197" b="-11330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46385" y="5399811"/>
            <a:ext cx="14414640" cy="115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20"/>
              </a:lnSpc>
            </a:pPr>
            <a:r>
              <a:rPr lang="en-US" sz="6800" spc="1067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REFORMA TRIBUTÁRIA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6385" y="6907850"/>
            <a:ext cx="9409797" cy="5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7"/>
              </a:lnSpc>
            </a:pPr>
            <a:r>
              <a:rPr lang="en-US" sz="3298" spc="24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PLP 68/2024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6385" y="3414814"/>
            <a:ext cx="14910497" cy="2108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115"/>
              </a:lnSpc>
            </a:pPr>
            <a:r>
              <a:rPr lang="en-US" sz="12225">
                <a:solidFill>
                  <a:srgbClr val="000000"/>
                </a:solidFill>
                <a:latin typeface="Signature"/>
                <a:ea typeface="Signature"/>
                <a:cs typeface="Signature"/>
                <a:sym typeface="Signature"/>
              </a:rPr>
              <a:t>Flores e Plantas Ornamentais na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436030" y="7859583"/>
            <a:ext cx="7966115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646385" y="8212008"/>
            <a:ext cx="7033161" cy="135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1"/>
              </a:lnSpc>
              <a:spcBef>
                <a:spcPct val="0"/>
              </a:spcBef>
            </a:pPr>
            <a:r>
              <a:rPr lang="en-US" sz="2558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Lilian Toso</a:t>
            </a:r>
          </a:p>
          <a:p>
            <a:pPr marL="367027" lvl="1" indent="-183514" algn="just">
              <a:lnSpc>
                <a:spcPts val="2379"/>
              </a:lnSpc>
              <a:spcBef>
                <a:spcPct val="0"/>
              </a:spcBef>
              <a:buFont typeface="Arial"/>
              <a:buChar char="•"/>
            </a:pPr>
            <a:r>
              <a:rPr lang="en-US" sz="16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Advogada. Especialista em Gestão Tributária (USP-Esalq).</a:t>
            </a:r>
          </a:p>
          <a:p>
            <a:pPr marL="367027" lvl="1" indent="-183514" algn="just">
              <a:lnSpc>
                <a:spcPts val="2379"/>
              </a:lnSpc>
              <a:spcBef>
                <a:spcPct val="0"/>
              </a:spcBef>
              <a:buFont typeface="Arial"/>
              <a:buChar char="•"/>
            </a:pPr>
            <a:r>
              <a:rPr lang="en-US" sz="16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Cooperativa Agro Pecuária Holambra (CAPH);</a:t>
            </a:r>
          </a:p>
          <a:p>
            <a:pPr marL="367027" lvl="1" indent="-183514" algn="just">
              <a:lnSpc>
                <a:spcPts val="2379"/>
              </a:lnSpc>
              <a:spcBef>
                <a:spcPct val="0"/>
              </a:spcBef>
              <a:buFont typeface="Arial"/>
              <a:buChar char="•"/>
            </a:pPr>
            <a:r>
              <a:rPr lang="en-US" sz="16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IBRAFLOR – Instituto Brasileiro de Floricultura.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4708" r="-62500" b="-6418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396910" y="766189"/>
            <a:ext cx="6862390" cy="7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44"/>
              </a:lnSpc>
            </a:pPr>
            <a:r>
              <a:rPr lang="en-US" sz="4460" spc="356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 </a:t>
            </a:r>
            <a:r>
              <a:rPr lang="en-US" sz="4460" spc="356" dirty="0" err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partir</a:t>
            </a:r>
            <a:r>
              <a:rPr lang="en-US" sz="4460" spc="356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de </a:t>
            </a:r>
            <a:r>
              <a:rPr lang="en-US" sz="4460" spc="356" dirty="0" err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quando</a:t>
            </a:r>
            <a:r>
              <a:rPr lang="en-US" sz="4460" spc="356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1992935"/>
            <a:ext cx="8609870" cy="192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5473" lvl="1" indent="-297736" algn="l">
              <a:lnSpc>
                <a:spcPts val="3861"/>
              </a:lnSpc>
              <a:buFont typeface="Arial"/>
              <a:buChar char="•"/>
            </a:pPr>
            <a:r>
              <a:rPr lang="en-US" sz="2758" dirty="0">
                <a:solidFill>
                  <a:srgbClr val="FF3131"/>
                </a:solidFill>
                <a:latin typeface="Garet Bold"/>
                <a:ea typeface="Garet Bold"/>
                <a:cs typeface="Garet Bold"/>
                <a:sym typeface="Garet Bold"/>
              </a:rPr>
              <a:t>2026: </a:t>
            </a:r>
          </a:p>
          <a:p>
            <a:pPr algn="l">
              <a:lnSpc>
                <a:spcPts val="3861"/>
              </a:lnSpc>
            </a:pP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0,1% </a:t>
            </a:r>
            <a:r>
              <a:rPr lang="en-US" sz="2758" dirty="0" err="1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alíquota</a:t>
            </a: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758" dirty="0" err="1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estadual</a:t>
            </a: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 IBS + 0,9% </a:t>
            </a:r>
            <a:r>
              <a:rPr lang="en-US" sz="2758" dirty="0" err="1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alíquota</a:t>
            </a: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 CBS; </a:t>
            </a:r>
          </a:p>
          <a:p>
            <a:pPr algn="l">
              <a:lnSpc>
                <a:spcPts val="3861"/>
              </a:lnSpc>
            </a:pPr>
            <a:r>
              <a:rPr lang="en-US" sz="2758" dirty="0" err="1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Compensação</a:t>
            </a: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 com PIS/COFINS e outros </a:t>
            </a:r>
            <a:r>
              <a:rPr lang="en-US" sz="2758" dirty="0" err="1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tributos</a:t>
            </a: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758" dirty="0" err="1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federais</a:t>
            </a: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4159353"/>
            <a:ext cx="8609870" cy="1920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5473" lvl="1" indent="-297736" algn="just">
              <a:lnSpc>
                <a:spcPts val="3861"/>
              </a:lnSpc>
              <a:buFont typeface="Arial"/>
              <a:buChar char="•"/>
            </a:pPr>
            <a:r>
              <a:rPr lang="en-US" sz="2758" dirty="0">
                <a:solidFill>
                  <a:srgbClr val="FF3131"/>
                </a:solidFill>
                <a:latin typeface="Garet Bold"/>
                <a:ea typeface="Garet Bold"/>
                <a:cs typeface="Garet Bold"/>
                <a:sym typeface="Garet Bold"/>
              </a:rPr>
              <a:t>2027:</a:t>
            </a:r>
          </a:p>
          <a:p>
            <a:pPr algn="just">
              <a:lnSpc>
                <a:spcPts val="3861"/>
              </a:lnSpc>
            </a:pPr>
            <a:r>
              <a:rPr lang="en-US" sz="2758" dirty="0" err="1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Cobrança</a:t>
            </a: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 da CBS e </a:t>
            </a:r>
            <a:r>
              <a:rPr lang="en-US" sz="2758" dirty="0" err="1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extinção</a:t>
            </a: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 do PIS/COFINS;</a:t>
            </a:r>
          </a:p>
          <a:p>
            <a:pPr algn="just">
              <a:lnSpc>
                <a:spcPts val="3861"/>
              </a:lnSpc>
            </a:pPr>
            <a:r>
              <a:rPr lang="en-US" sz="2758" dirty="0" err="1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Redução</a:t>
            </a: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758" dirty="0" err="1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alíquota</a:t>
            </a: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 do IPI a 0% (</a:t>
            </a:r>
            <a:r>
              <a:rPr lang="en-US" sz="2758" dirty="0" err="1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exceto</a:t>
            </a: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 ZFM);</a:t>
            </a:r>
          </a:p>
          <a:p>
            <a:pPr algn="just">
              <a:lnSpc>
                <a:spcPts val="3861"/>
              </a:lnSpc>
            </a:pPr>
            <a:r>
              <a:rPr lang="en-US" sz="2758" dirty="0" err="1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Instituição</a:t>
            </a: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 do </a:t>
            </a:r>
            <a:r>
              <a:rPr lang="en-US" sz="2758" dirty="0" err="1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Imposto</a:t>
            </a: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758" dirty="0" err="1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Seletivo</a:t>
            </a: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6327672"/>
            <a:ext cx="8609870" cy="3377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5473" lvl="1" indent="-297736" algn="just">
              <a:lnSpc>
                <a:spcPts val="3861"/>
              </a:lnSpc>
              <a:buFont typeface="Arial"/>
              <a:buChar char="•"/>
            </a:pPr>
            <a:r>
              <a:rPr lang="en-US" sz="2758" dirty="0">
                <a:solidFill>
                  <a:srgbClr val="FF3131"/>
                </a:solidFill>
                <a:latin typeface="Garet Bold"/>
                <a:ea typeface="Garet Bold"/>
                <a:cs typeface="Garet Bold"/>
                <a:sym typeface="Garet Bold"/>
              </a:rPr>
              <a:t>2029 a 2033:</a:t>
            </a:r>
          </a:p>
          <a:p>
            <a:pPr algn="just">
              <a:lnSpc>
                <a:spcPts val="3861"/>
              </a:lnSpc>
            </a:pPr>
            <a:r>
              <a:rPr lang="en-US" sz="2758" dirty="0" err="1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Transição</a:t>
            </a: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 ICMS e ISS para IBS – </a:t>
            </a:r>
            <a:r>
              <a:rPr lang="en-US" sz="2758" dirty="0" err="1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gradualmente</a:t>
            </a: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:</a:t>
            </a:r>
          </a:p>
          <a:p>
            <a:pPr algn="just">
              <a:lnSpc>
                <a:spcPts val="3861"/>
              </a:lnSpc>
            </a:pP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2029 – 10%</a:t>
            </a:r>
          </a:p>
          <a:p>
            <a:pPr algn="just">
              <a:lnSpc>
                <a:spcPts val="3861"/>
              </a:lnSpc>
            </a:pP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2030 – 20%</a:t>
            </a:r>
          </a:p>
          <a:p>
            <a:pPr algn="just">
              <a:lnSpc>
                <a:spcPts val="3861"/>
              </a:lnSpc>
            </a:pP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2031 – 30% </a:t>
            </a:r>
          </a:p>
          <a:p>
            <a:pPr algn="just">
              <a:lnSpc>
                <a:spcPts val="3861"/>
              </a:lnSpc>
            </a:pP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2032 – 40%</a:t>
            </a:r>
          </a:p>
          <a:p>
            <a:pPr algn="just">
              <a:lnSpc>
                <a:spcPts val="3861"/>
              </a:lnSpc>
            </a:pPr>
            <a:r>
              <a:rPr lang="en-US" sz="2758" dirty="0">
                <a:solidFill>
                  <a:srgbClr val="010101"/>
                </a:solidFill>
                <a:latin typeface="Garet"/>
                <a:ea typeface="Garet"/>
                <a:cs typeface="Garet"/>
                <a:sym typeface="Garet"/>
              </a:rPr>
              <a:t>2033 –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921" t="-22368" r="-31579" b="-16652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22038" y="2021308"/>
            <a:ext cx="13423222" cy="2611941"/>
          </a:xfrm>
          <a:custGeom>
            <a:avLst/>
            <a:gdLst/>
            <a:ahLst/>
            <a:cxnLst/>
            <a:rect l="l" t="t" r="r" b="b"/>
            <a:pathLst>
              <a:path w="13423222" h="2611941">
                <a:moveTo>
                  <a:pt x="0" y="0"/>
                </a:moveTo>
                <a:lnTo>
                  <a:pt x="13423222" y="0"/>
                </a:lnTo>
                <a:lnTo>
                  <a:pt x="13423222" y="2611941"/>
                </a:lnTo>
                <a:lnTo>
                  <a:pt x="0" y="26119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17028" y="4633249"/>
            <a:ext cx="15374808" cy="2403879"/>
          </a:xfrm>
          <a:custGeom>
            <a:avLst/>
            <a:gdLst/>
            <a:ahLst/>
            <a:cxnLst/>
            <a:rect l="l" t="t" r="r" b="b"/>
            <a:pathLst>
              <a:path w="15374808" h="2403879">
                <a:moveTo>
                  <a:pt x="0" y="0"/>
                </a:moveTo>
                <a:lnTo>
                  <a:pt x="15374807" y="0"/>
                </a:lnTo>
                <a:lnTo>
                  <a:pt x="15374807" y="2403879"/>
                </a:lnTo>
                <a:lnTo>
                  <a:pt x="0" y="24038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30310" y="7037128"/>
            <a:ext cx="10341748" cy="3394066"/>
          </a:xfrm>
          <a:custGeom>
            <a:avLst/>
            <a:gdLst/>
            <a:ahLst/>
            <a:cxnLst/>
            <a:rect l="l" t="t" r="r" b="b"/>
            <a:pathLst>
              <a:path w="10341748" h="3394066">
                <a:moveTo>
                  <a:pt x="0" y="0"/>
                </a:moveTo>
                <a:lnTo>
                  <a:pt x="10341749" y="0"/>
                </a:lnTo>
                <a:lnTo>
                  <a:pt x="10341749" y="3394066"/>
                </a:lnTo>
                <a:lnTo>
                  <a:pt x="0" y="33940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98990" y="644911"/>
            <a:ext cx="12502194" cy="691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8"/>
              </a:lnSpc>
            </a:pPr>
            <a:r>
              <a:rPr lang="en-US" sz="4060" spc="12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 o Setor de Flores e Plantas Ornamentais?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4708" r="-62500" b="-6418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15200" y="2095500"/>
            <a:ext cx="10471254" cy="6975899"/>
          </a:xfrm>
          <a:custGeom>
            <a:avLst/>
            <a:gdLst/>
            <a:ahLst/>
            <a:cxnLst/>
            <a:rect l="l" t="t" r="r" b="b"/>
            <a:pathLst>
              <a:path w="10471254" h="6975899">
                <a:moveTo>
                  <a:pt x="0" y="0"/>
                </a:moveTo>
                <a:lnTo>
                  <a:pt x="10471255" y="0"/>
                </a:lnTo>
                <a:lnTo>
                  <a:pt x="10471255" y="6975900"/>
                </a:lnTo>
                <a:lnTo>
                  <a:pt x="0" y="6975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98990" y="644911"/>
            <a:ext cx="12502194" cy="691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8"/>
              </a:lnSpc>
            </a:pPr>
            <a:r>
              <a:rPr lang="en-US" sz="4060" spc="1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 o </a:t>
            </a:r>
            <a:r>
              <a:rPr lang="en-US" sz="4060" spc="1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Setor</a:t>
            </a:r>
            <a:r>
              <a:rPr lang="en-US" sz="4060" spc="1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de Flores e </a:t>
            </a:r>
            <a:r>
              <a:rPr lang="en-US" sz="4060" spc="1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Plantas</a:t>
            </a:r>
            <a:r>
              <a:rPr lang="en-US" sz="4060" spc="1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060" spc="1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Ornamentais</a:t>
            </a:r>
            <a:r>
              <a:rPr lang="en-US" sz="4060" spc="1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51" t="-36988" r="-61348" b="-15190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8990" y="1638300"/>
            <a:ext cx="11846559" cy="4424474"/>
          </a:xfrm>
          <a:custGeom>
            <a:avLst/>
            <a:gdLst/>
            <a:ahLst/>
            <a:cxnLst/>
            <a:rect l="l" t="t" r="r" b="b"/>
            <a:pathLst>
              <a:path w="11846559" h="4424474">
                <a:moveTo>
                  <a:pt x="0" y="0"/>
                </a:moveTo>
                <a:lnTo>
                  <a:pt x="11846559" y="0"/>
                </a:lnTo>
                <a:lnTo>
                  <a:pt x="11846559" y="4424474"/>
                </a:lnTo>
                <a:lnTo>
                  <a:pt x="0" y="4424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543831" y="4763312"/>
            <a:ext cx="9744169" cy="4494988"/>
          </a:xfrm>
          <a:custGeom>
            <a:avLst/>
            <a:gdLst/>
            <a:ahLst/>
            <a:cxnLst/>
            <a:rect l="l" t="t" r="r" b="b"/>
            <a:pathLst>
              <a:path w="9744169" h="4494988">
                <a:moveTo>
                  <a:pt x="0" y="0"/>
                </a:moveTo>
                <a:lnTo>
                  <a:pt x="9744169" y="0"/>
                </a:lnTo>
                <a:lnTo>
                  <a:pt x="9744169" y="4494988"/>
                </a:lnTo>
                <a:lnTo>
                  <a:pt x="0" y="44949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33600" y="8208633"/>
            <a:ext cx="7464300" cy="2099334"/>
          </a:xfrm>
          <a:custGeom>
            <a:avLst/>
            <a:gdLst/>
            <a:ahLst/>
            <a:cxnLst/>
            <a:rect l="l" t="t" r="r" b="b"/>
            <a:pathLst>
              <a:path w="7464300" h="2099334">
                <a:moveTo>
                  <a:pt x="0" y="0"/>
                </a:moveTo>
                <a:lnTo>
                  <a:pt x="7464300" y="0"/>
                </a:lnTo>
                <a:lnTo>
                  <a:pt x="7464300" y="2099334"/>
                </a:lnTo>
                <a:lnTo>
                  <a:pt x="0" y="20993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98990" y="644911"/>
            <a:ext cx="12502194" cy="691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8"/>
              </a:lnSpc>
            </a:pPr>
            <a:r>
              <a:rPr lang="en-US" sz="4060" spc="12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 agora? Quais são os próximos passos?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927" y="3117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921" t="-22368" r="-31579" b="-16652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2000" y="4762500"/>
            <a:ext cx="14478000" cy="1526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“</a:t>
            </a:r>
            <a:r>
              <a:rPr lang="en-US" sz="40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Não</a:t>
            </a:r>
            <a:r>
              <a:rPr lang="en-US" sz="40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ter</a:t>
            </a:r>
            <a:r>
              <a:rPr lang="en-US" sz="40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conhecimento</a:t>
            </a:r>
            <a:r>
              <a:rPr lang="en-US" sz="40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sobre</a:t>
            </a:r>
            <a:r>
              <a:rPr lang="en-US" sz="40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o que </a:t>
            </a:r>
            <a:r>
              <a:rPr lang="en-US" sz="40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está</a:t>
            </a:r>
            <a:r>
              <a:rPr lang="en-US" sz="40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acontecendo</a:t>
            </a:r>
            <a:r>
              <a:rPr lang="en-US" sz="40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não</a:t>
            </a:r>
            <a:r>
              <a:rPr lang="en-US" sz="40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significa</a:t>
            </a:r>
            <a:r>
              <a:rPr lang="en-US" sz="40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que </a:t>
            </a:r>
            <a:r>
              <a:rPr lang="en-US" sz="40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não</a:t>
            </a:r>
            <a:r>
              <a:rPr lang="en-US" sz="40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está</a:t>
            </a:r>
            <a:r>
              <a:rPr lang="en-US" sz="40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acontecendo</a:t>
            </a:r>
            <a:r>
              <a:rPr lang="en-US" sz="400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4708" r="-62500" b="-6418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01752" y="6120487"/>
            <a:ext cx="710160" cy="2226232"/>
          </a:xfrm>
          <a:custGeom>
            <a:avLst/>
            <a:gdLst/>
            <a:ahLst/>
            <a:cxnLst/>
            <a:rect l="l" t="t" r="r" b="b"/>
            <a:pathLst>
              <a:path w="710160" h="2226232">
                <a:moveTo>
                  <a:pt x="0" y="0"/>
                </a:moveTo>
                <a:lnTo>
                  <a:pt x="710160" y="0"/>
                </a:lnTo>
                <a:lnTo>
                  <a:pt x="710160" y="2226232"/>
                </a:lnTo>
                <a:lnTo>
                  <a:pt x="0" y="22262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385660" y="4289018"/>
            <a:ext cx="9054982" cy="854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11"/>
              </a:lnSpc>
            </a:pPr>
            <a:r>
              <a:rPr lang="en-US" sz="4936" spc="39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Obrigada pela atenção!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80210" y="6225715"/>
            <a:ext cx="1739503" cy="44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@liliantoso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04766" y="7749256"/>
            <a:ext cx="4751933" cy="44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lilian@tosoadvogados.com.br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89544" y="6982638"/>
            <a:ext cx="2120834" cy="451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0"/>
              </a:lnSpc>
            </a:pPr>
            <a:r>
              <a:rPr lang="en-US" sz="265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Lilian Toso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51" t="-36988" r="-61348" b="-15190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04139" y="361600"/>
            <a:ext cx="14649489" cy="2998567"/>
          </a:xfrm>
          <a:custGeom>
            <a:avLst/>
            <a:gdLst/>
            <a:ahLst/>
            <a:cxnLst/>
            <a:rect l="l" t="t" r="r" b="b"/>
            <a:pathLst>
              <a:path w="14649489" h="2998567">
                <a:moveTo>
                  <a:pt x="0" y="0"/>
                </a:moveTo>
                <a:lnTo>
                  <a:pt x="14649490" y="0"/>
                </a:lnTo>
                <a:lnTo>
                  <a:pt x="14649490" y="2998567"/>
                </a:lnTo>
                <a:lnTo>
                  <a:pt x="0" y="29985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90442" y="3130995"/>
            <a:ext cx="15297439" cy="3110006"/>
          </a:xfrm>
          <a:custGeom>
            <a:avLst/>
            <a:gdLst/>
            <a:ahLst/>
            <a:cxnLst/>
            <a:rect l="l" t="t" r="r" b="b"/>
            <a:pathLst>
              <a:path w="15297439" h="3110006">
                <a:moveTo>
                  <a:pt x="0" y="0"/>
                </a:moveTo>
                <a:lnTo>
                  <a:pt x="15297439" y="0"/>
                </a:lnTo>
                <a:lnTo>
                  <a:pt x="15297439" y="3110006"/>
                </a:lnTo>
                <a:lnTo>
                  <a:pt x="0" y="31100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652240" y="5405218"/>
            <a:ext cx="12422063" cy="4582406"/>
          </a:xfrm>
          <a:custGeom>
            <a:avLst/>
            <a:gdLst/>
            <a:ahLst/>
            <a:cxnLst/>
            <a:rect l="l" t="t" r="r" b="b"/>
            <a:pathLst>
              <a:path w="12422063" h="4582406">
                <a:moveTo>
                  <a:pt x="0" y="0"/>
                </a:moveTo>
                <a:lnTo>
                  <a:pt x="12422062" y="0"/>
                </a:lnTo>
                <a:lnTo>
                  <a:pt x="12422062" y="4582405"/>
                </a:lnTo>
                <a:lnTo>
                  <a:pt x="0" y="45824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51" t="-36988" r="-61348" b="-15190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47226" y="2388629"/>
            <a:ext cx="8700117" cy="7231132"/>
          </a:xfrm>
          <a:custGeom>
            <a:avLst/>
            <a:gdLst/>
            <a:ahLst/>
            <a:cxnLst/>
            <a:rect l="l" t="t" r="r" b="b"/>
            <a:pathLst>
              <a:path w="8700117" h="7231132">
                <a:moveTo>
                  <a:pt x="0" y="0"/>
                </a:moveTo>
                <a:lnTo>
                  <a:pt x="8700117" y="0"/>
                </a:lnTo>
                <a:lnTo>
                  <a:pt x="8700117" y="7231132"/>
                </a:lnTo>
                <a:lnTo>
                  <a:pt x="0" y="72311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94362" y="765507"/>
            <a:ext cx="15981744" cy="1037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78"/>
              </a:lnSpc>
            </a:pPr>
            <a:r>
              <a:rPr lang="en-US" sz="6060" spc="12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REFORMA TRIBUTÁRIA: APROVAÇÃO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7916" y="2929174"/>
            <a:ext cx="8676625" cy="138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1"/>
              </a:lnSpc>
            </a:pPr>
            <a:r>
              <a:rPr lang="en-US" sz="2958" dirty="0">
                <a:solidFill>
                  <a:srgbClr val="FF3131"/>
                </a:solidFill>
                <a:latin typeface="Garet Bold"/>
                <a:ea typeface="Garet Bold"/>
                <a:cs typeface="Garet Bold"/>
                <a:sym typeface="Garet Bold"/>
              </a:rPr>
              <a:t>06 e 07/07/23: </a:t>
            </a:r>
          </a:p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Aprovada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1º e 2º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turno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Câmara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dos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Deputados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com </a:t>
            </a:r>
            <a:r>
              <a:rPr lang="en-US" sz="24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382 </a:t>
            </a:r>
            <a:r>
              <a:rPr lang="en-US" sz="2499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votos</a:t>
            </a:r>
            <a:r>
              <a:rPr lang="en-US" sz="24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favoráveis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7916" y="4771642"/>
            <a:ext cx="8336084" cy="138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1"/>
              </a:lnSpc>
            </a:pPr>
            <a:r>
              <a:rPr lang="en-US" sz="2958" dirty="0">
                <a:solidFill>
                  <a:srgbClr val="FF3131"/>
                </a:solidFill>
                <a:latin typeface="Garet Bold"/>
                <a:ea typeface="Garet Bold"/>
                <a:cs typeface="Garet Bold"/>
                <a:sym typeface="Garet Bold"/>
              </a:rPr>
              <a:t>08/11/23: </a:t>
            </a:r>
          </a:p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Aprovada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1º e 2º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turno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no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Senado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Federal com </a:t>
            </a:r>
            <a:r>
              <a:rPr lang="en-US" sz="24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53 </a:t>
            </a:r>
            <a:r>
              <a:rPr lang="en-US" sz="2499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votos</a:t>
            </a:r>
            <a:r>
              <a:rPr lang="en-US" sz="24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favoráveis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7916" y="6502550"/>
            <a:ext cx="8792025" cy="138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1"/>
              </a:lnSpc>
            </a:pPr>
            <a:r>
              <a:rPr lang="en-US" sz="2958" dirty="0">
                <a:solidFill>
                  <a:srgbClr val="FF3131"/>
                </a:solidFill>
                <a:latin typeface="Garet Bold"/>
                <a:ea typeface="Garet Bold"/>
                <a:cs typeface="Garet Bold"/>
                <a:sym typeface="Garet Bold"/>
              </a:rPr>
              <a:t>15/12/23: </a:t>
            </a:r>
          </a:p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Aprovada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1º e 2º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turno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no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Senado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Federal com </a:t>
            </a:r>
            <a:r>
              <a:rPr lang="en-US" sz="24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371 </a:t>
            </a:r>
            <a:r>
              <a:rPr lang="en-US" sz="2499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votos</a:t>
            </a:r>
            <a:r>
              <a:rPr lang="en-US" sz="24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favoráveis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7916" y="8233088"/>
            <a:ext cx="8336084" cy="949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1"/>
              </a:lnSpc>
            </a:pPr>
            <a:r>
              <a:rPr lang="en-US" sz="2958" dirty="0">
                <a:solidFill>
                  <a:srgbClr val="FF3131"/>
                </a:solidFill>
                <a:latin typeface="Garet Bold"/>
                <a:ea typeface="Garet Bold"/>
                <a:cs typeface="Garet Bold"/>
                <a:sym typeface="Garet Bold"/>
              </a:rPr>
              <a:t>20/12/23: </a:t>
            </a:r>
          </a:p>
          <a:p>
            <a:pPr algn="l">
              <a:lnSpc>
                <a:spcPts val="3499"/>
              </a:lnSpc>
            </a:pP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Promulgada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Emenda</a:t>
            </a:r>
            <a:r>
              <a:rPr lang="en-US" sz="24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Constitucional</a:t>
            </a:r>
            <a:r>
              <a:rPr lang="en-US" sz="24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nº 132/2023.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7916" y="2102879"/>
            <a:ext cx="557929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spc="6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EMENDA CONSTITUCIONAL: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51" t="-36988" r="-61348" b="-15190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4599" y="188231"/>
            <a:ext cx="12262889" cy="3044482"/>
          </a:xfrm>
          <a:custGeom>
            <a:avLst/>
            <a:gdLst/>
            <a:ahLst/>
            <a:cxnLst/>
            <a:rect l="l" t="t" r="r" b="b"/>
            <a:pathLst>
              <a:path w="12262889" h="3044482">
                <a:moveTo>
                  <a:pt x="0" y="0"/>
                </a:moveTo>
                <a:lnTo>
                  <a:pt x="12262889" y="0"/>
                </a:lnTo>
                <a:lnTo>
                  <a:pt x="12262889" y="3044482"/>
                </a:lnTo>
                <a:lnTo>
                  <a:pt x="0" y="30444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68060" y="2781300"/>
            <a:ext cx="15534486" cy="6446478"/>
          </a:xfrm>
          <a:custGeom>
            <a:avLst/>
            <a:gdLst/>
            <a:ahLst/>
            <a:cxnLst/>
            <a:rect l="l" t="t" r="r" b="b"/>
            <a:pathLst>
              <a:path w="15534486" h="6446478">
                <a:moveTo>
                  <a:pt x="0" y="0"/>
                </a:moveTo>
                <a:lnTo>
                  <a:pt x="15534486" y="0"/>
                </a:lnTo>
                <a:lnTo>
                  <a:pt x="15534486" y="6446478"/>
                </a:lnTo>
                <a:lnTo>
                  <a:pt x="0" y="64464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82204" y="6636612"/>
            <a:ext cx="13120342" cy="3485389"/>
          </a:xfrm>
          <a:custGeom>
            <a:avLst/>
            <a:gdLst/>
            <a:ahLst/>
            <a:cxnLst/>
            <a:rect l="l" t="t" r="r" b="b"/>
            <a:pathLst>
              <a:path w="13120342" h="3485389">
                <a:moveTo>
                  <a:pt x="0" y="0"/>
                </a:moveTo>
                <a:lnTo>
                  <a:pt x="13120342" y="0"/>
                </a:lnTo>
                <a:lnTo>
                  <a:pt x="13120342" y="3485389"/>
                </a:lnTo>
                <a:lnTo>
                  <a:pt x="0" y="34853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4708" r="-62500" b="-6418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198304" y="629175"/>
            <a:ext cx="13555566" cy="1234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164"/>
              </a:lnSpc>
            </a:pPr>
            <a:r>
              <a:rPr lang="en-US" sz="7260" spc="580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PLP 68/2024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38181" y="2246377"/>
            <a:ext cx="7515688" cy="106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81"/>
              </a:lnSpc>
            </a:pPr>
            <a:r>
              <a:rPr lang="en-US" sz="3058" dirty="0" err="1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Apresentado</a:t>
            </a:r>
            <a:r>
              <a:rPr lang="en-US" sz="3058" dirty="0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058" dirty="0" err="1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na</a:t>
            </a:r>
            <a:r>
              <a:rPr lang="en-US" sz="3058" dirty="0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058" dirty="0" err="1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Câmara</a:t>
            </a:r>
            <a:r>
              <a:rPr lang="en-US" sz="3058" dirty="0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 dos </a:t>
            </a:r>
            <a:r>
              <a:rPr lang="en-US" sz="3058" dirty="0" err="1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Deputados</a:t>
            </a:r>
            <a:r>
              <a:rPr lang="en-US" sz="3058" dirty="0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058" dirty="0" err="1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em</a:t>
            </a:r>
            <a:r>
              <a:rPr lang="en-US" sz="3058" dirty="0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 25/04/24: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86552" y="5449034"/>
            <a:ext cx="7515688" cy="5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81"/>
              </a:lnSpc>
            </a:pPr>
            <a:r>
              <a:rPr lang="en-US" sz="3058" dirty="0" err="1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Criação</a:t>
            </a:r>
            <a:r>
              <a:rPr lang="en-US" sz="3058" dirty="0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 dos GTs </a:t>
            </a:r>
            <a:r>
              <a:rPr lang="en-US" sz="3058" dirty="0" err="1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em</a:t>
            </a:r>
            <a:r>
              <a:rPr lang="en-US" sz="3058" dirty="0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 21/05/24.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681978" y="3713150"/>
            <a:ext cx="6071892" cy="150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21"/>
              </a:lnSpc>
            </a:pP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Institui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o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Imposto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sobre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Bens e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Serviços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(IBS), a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Contribuição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Social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sobre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Bens e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Serviços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(CBS) e o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Imposto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Seletivo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(IS); e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dá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outras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providências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81978" y="6599719"/>
            <a:ext cx="6071892" cy="150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21"/>
              </a:lnSpc>
            </a:pP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Em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ato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do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Presidente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da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Câmara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dos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Deputados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criou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-se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grupo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trabalho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para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analisar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 debater o PLP 68/24 com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prazo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de 60 </a:t>
            </a:r>
            <a:r>
              <a:rPr lang="en-US" sz="2158" dirty="0" err="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dias</a:t>
            </a:r>
            <a:r>
              <a:rPr lang="en-US" sz="2158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34729" y="8337068"/>
            <a:ext cx="8719141" cy="106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81"/>
              </a:lnSpc>
            </a:pPr>
            <a:r>
              <a:rPr lang="en-US" sz="3058" dirty="0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PLP 68/24 </a:t>
            </a:r>
            <a:r>
              <a:rPr lang="en-US" sz="3058" dirty="0" err="1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foi</a:t>
            </a:r>
            <a:r>
              <a:rPr lang="en-US" sz="3058" dirty="0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058" dirty="0" err="1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aprovado</a:t>
            </a:r>
            <a:r>
              <a:rPr lang="en-US" sz="3058" dirty="0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058" dirty="0" err="1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em</a:t>
            </a:r>
            <a:r>
              <a:rPr lang="en-US" sz="3058" dirty="0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 10/07/24 </a:t>
            </a:r>
            <a:r>
              <a:rPr lang="en-US" sz="3058" dirty="0" err="1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na</a:t>
            </a:r>
            <a:r>
              <a:rPr lang="en-US" sz="3058" dirty="0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058" dirty="0" err="1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Câmara</a:t>
            </a:r>
            <a:r>
              <a:rPr lang="en-US" sz="3058" dirty="0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 dos </a:t>
            </a:r>
            <a:r>
              <a:rPr lang="en-US" sz="3058" dirty="0" err="1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Deputados</a:t>
            </a:r>
            <a:r>
              <a:rPr lang="en-US" sz="3058" dirty="0">
                <a:solidFill>
                  <a:srgbClr val="411414"/>
                </a:solidFill>
                <a:latin typeface="Garet Bold"/>
                <a:ea typeface="Garet Bold"/>
                <a:cs typeface="Garet Bold"/>
                <a:sym typeface="Garet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921" t="-22368" r="-31579" b="-16652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17648" y="1045215"/>
            <a:ext cx="9765576" cy="1015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38"/>
              </a:lnSpc>
            </a:pPr>
            <a:r>
              <a:rPr lang="en-US" sz="6260" spc="187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EC 132/23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7648" y="2694122"/>
            <a:ext cx="11802248" cy="63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1"/>
              </a:lnSpc>
            </a:pP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O que é?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7648" y="3953757"/>
            <a:ext cx="11802248" cy="63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1"/>
              </a:lnSpc>
            </a:pP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O que </a:t>
            </a:r>
            <a:r>
              <a:rPr lang="en-US" sz="3658" dirty="0" err="1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vai</a:t>
            </a: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 mudar?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7648" y="5067300"/>
            <a:ext cx="11802248" cy="63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1"/>
              </a:lnSpc>
            </a:pP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A </a:t>
            </a:r>
            <a:r>
              <a:rPr lang="en-US" sz="3658" dirty="0" err="1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partir</a:t>
            </a: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 de </a:t>
            </a:r>
            <a:r>
              <a:rPr lang="en-US" sz="3658" dirty="0" err="1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quando</a:t>
            </a: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7648" y="6071276"/>
            <a:ext cx="14505895" cy="1278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1"/>
              </a:lnSpc>
            </a:pP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Com a </a:t>
            </a:r>
            <a:r>
              <a:rPr lang="en-US" sz="3658" dirty="0" err="1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aprovação</a:t>
            </a: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 do PLP 68/24, </a:t>
            </a:r>
            <a:r>
              <a:rPr lang="en-US" sz="3658" dirty="0" err="1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como</a:t>
            </a: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3658" dirty="0" err="1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ficou</a:t>
            </a: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 o </a:t>
            </a:r>
            <a:r>
              <a:rPr lang="en-US" sz="3658" dirty="0" err="1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Setor</a:t>
            </a: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 de Flores e </a:t>
            </a:r>
            <a:r>
              <a:rPr lang="en-US" sz="3658" dirty="0" err="1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Plantas</a:t>
            </a: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3658" dirty="0" err="1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Ornamentais</a:t>
            </a: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7648" y="7978611"/>
            <a:ext cx="11802248" cy="63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1"/>
              </a:lnSpc>
            </a:pP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E agora? </a:t>
            </a:r>
            <a:r>
              <a:rPr lang="en-US" sz="3658" dirty="0" err="1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Quais</a:t>
            </a: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3658" dirty="0" err="1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são</a:t>
            </a: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3658" dirty="0" err="1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os</a:t>
            </a: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3658" dirty="0" err="1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próximos</a:t>
            </a: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 </a:t>
            </a:r>
            <a:r>
              <a:rPr lang="en-US" sz="3658" dirty="0" err="1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passos</a:t>
            </a:r>
            <a:r>
              <a:rPr lang="en-US" sz="3658" dirty="0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51" t="-36988" r="-61348" b="-15190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054927" y="1518833"/>
            <a:ext cx="8563286" cy="8563286"/>
          </a:xfrm>
          <a:custGeom>
            <a:avLst/>
            <a:gdLst/>
            <a:ahLst/>
            <a:cxnLst/>
            <a:rect l="l" t="t" r="r" b="b"/>
            <a:pathLst>
              <a:path w="8563286" h="8563286">
                <a:moveTo>
                  <a:pt x="0" y="0"/>
                </a:moveTo>
                <a:lnTo>
                  <a:pt x="8563287" y="0"/>
                </a:lnTo>
                <a:lnTo>
                  <a:pt x="8563287" y="8563286"/>
                </a:lnTo>
                <a:lnTo>
                  <a:pt x="0" y="8563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09169">
            <a:off x="10933968" y="2851828"/>
            <a:ext cx="1458534" cy="2137047"/>
          </a:xfrm>
          <a:custGeom>
            <a:avLst/>
            <a:gdLst/>
            <a:ahLst/>
            <a:cxnLst/>
            <a:rect l="l" t="t" r="r" b="b"/>
            <a:pathLst>
              <a:path w="1458534" h="2137047">
                <a:moveTo>
                  <a:pt x="0" y="0"/>
                </a:moveTo>
                <a:lnTo>
                  <a:pt x="1458534" y="0"/>
                </a:lnTo>
                <a:lnTo>
                  <a:pt x="1458534" y="2137047"/>
                </a:lnTo>
                <a:lnTo>
                  <a:pt x="0" y="21370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066808" y="1270453"/>
            <a:ext cx="4549079" cy="2363957"/>
            <a:chOff x="0" y="0"/>
            <a:chExt cx="1198111" cy="6226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8111" cy="622606"/>
            </a:xfrm>
            <a:custGeom>
              <a:avLst/>
              <a:gdLst/>
              <a:ahLst/>
              <a:cxnLst/>
              <a:rect l="l" t="t" r="r" b="b"/>
              <a:pathLst>
                <a:path w="1198111" h="622606">
                  <a:moveTo>
                    <a:pt x="85093" y="0"/>
                  </a:moveTo>
                  <a:lnTo>
                    <a:pt x="1113018" y="0"/>
                  </a:lnTo>
                  <a:cubicBezTo>
                    <a:pt x="1135586" y="0"/>
                    <a:pt x="1157230" y="8965"/>
                    <a:pt x="1173188" y="24923"/>
                  </a:cubicBezTo>
                  <a:cubicBezTo>
                    <a:pt x="1189146" y="40881"/>
                    <a:pt x="1198111" y="62525"/>
                    <a:pt x="1198111" y="85093"/>
                  </a:cubicBezTo>
                  <a:lnTo>
                    <a:pt x="1198111" y="537513"/>
                  </a:lnTo>
                  <a:cubicBezTo>
                    <a:pt x="1198111" y="584508"/>
                    <a:pt x="1160014" y="622606"/>
                    <a:pt x="1113018" y="622606"/>
                  </a:cubicBezTo>
                  <a:lnTo>
                    <a:pt x="85093" y="622606"/>
                  </a:lnTo>
                  <a:cubicBezTo>
                    <a:pt x="62525" y="622606"/>
                    <a:pt x="40881" y="613641"/>
                    <a:pt x="24923" y="597683"/>
                  </a:cubicBezTo>
                  <a:cubicBezTo>
                    <a:pt x="8965" y="581725"/>
                    <a:pt x="0" y="560081"/>
                    <a:pt x="0" y="537513"/>
                  </a:cubicBezTo>
                  <a:lnTo>
                    <a:pt x="0" y="85093"/>
                  </a:lnTo>
                  <a:cubicBezTo>
                    <a:pt x="0" y="62525"/>
                    <a:pt x="8965" y="40881"/>
                    <a:pt x="24923" y="24923"/>
                  </a:cubicBezTo>
                  <a:cubicBezTo>
                    <a:pt x="40881" y="8965"/>
                    <a:pt x="62525" y="0"/>
                    <a:pt x="85093" y="0"/>
                  </a:cubicBezTo>
                  <a:close/>
                </a:path>
              </a:pathLst>
            </a:custGeom>
            <a:solidFill>
              <a:srgbClr val="ECE8E2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198111" cy="689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346767" y="3259526"/>
            <a:ext cx="1979608" cy="809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279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Constituição</a:t>
            </a:r>
            <a:r>
              <a:rPr lang="en-US" sz="2279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3190"/>
              </a:lnSpc>
            </a:pPr>
            <a:r>
              <a:rPr lang="en-US" sz="2279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Federal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70821" y="5585896"/>
            <a:ext cx="4714475" cy="12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2"/>
              </a:lnSpc>
            </a:pPr>
            <a:r>
              <a:rPr lang="en-US" sz="2316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Leis </a:t>
            </a:r>
            <a:r>
              <a:rPr lang="en-US" sz="2316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Complementares</a:t>
            </a:r>
            <a:r>
              <a:rPr lang="en-US" sz="2316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316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Medidas</a:t>
            </a:r>
            <a:r>
              <a:rPr lang="en-US" sz="2316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16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Provisórias</a:t>
            </a:r>
            <a:r>
              <a:rPr lang="en-US" sz="2316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e Leis </a:t>
            </a:r>
            <a:r>
              <a:rPr lang="en-US" sz="2316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Ordinárias</a:t>
            </a:r>
            <a:r>
              <a:rPr lang="en-US" sz="2316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79769" y="8308366"/>
            <a:ext cx="6113604" cy="15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2873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Normas</a:t>
            </a:r>
            <a:r>
              <a:rPr lang="en-US" sz="2873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73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Secundárias</a:t>
            </a:r>
            <a:r>
              <a:rPr lang="en-US" sz="2873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2873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Resoluções</a:t>
            </a:r>
            <a:r>
              <a:rPr lang="en-US" sz="2873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873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Portarias</a:t>
            </a:r>
            <a:r>
              <a:rPr lang="en-US" sz="2873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2873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Instruções</a:t>
            </a:r>
            <a:r>
              <a:rPr lang="en-US" sz="2873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73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Normativas</a:t>
            </a:r>
            <a:r>
              <a:rPr lang="en-US" sz="2873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96571" y="1368486"/>
            <a:ext cx="4289553" cy="2101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Define </a:t>
            </a:r>
            <a:r>
              <a:rPr lang="en-US" sz="23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-US" sz="2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princípios</a:t>
            </a:r>
            <a:r>
              <a:rPr lang="en-US" sz="2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23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diretrizes</a:t>
            </a:r>
            <a:r>
              <a:rPr lang="en-US" sz="2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norteadores</a:t>
            </a:r>
            <a:r>
              <a:rPr lang="en-US" sz="2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quais</a:t>
            </a:r>
            <a:r>
              <a:rPr lang="en-US" sz="2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-US" sz="2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tributos</a:t>
            </a:r>
            <a:r>
              <a:rPr lang="en-US" sz="2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23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quem</a:t>
            </a:r>
            <a:r>
              <a:rPr lang="en-US" sz="2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poderá</a:t>
            </a:r>
            <a:r>
              <a:rPr lang="en-US" sz="2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instituí-los</a:t>
            </a:r>
            <a:r>
              <a:rPr lang="en-US" sz="2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(</a:t>
            </a:r>
            <a:r>
              <a:rPr lang="en-US" sz="23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Genéricas</a:t>
            </a:r>
            <a:r>
              <a:rPr lang="en-US" sz="23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</a:p>
        </p:txBody>
      </p:sp>
      <p:sp>
        <p:nvSpPr>
          <p:cNvPr id="12" name="Freeform 12"/>
          <p:cNvSpPr/>
          <p:nvPr/>
        </p:nvSpPr>
        <p:spPr>
          <a:xfrm rot="-3465468">
            <a:off x="6086852" y="3836021"/>
            <a:ext cx="1707445" cy="2501751"/>
          </a:xfrm>
          <a:custGeom>
            <a:avLst/>
            <a:gdLst/>
            <a:ahLst/>
            <a:cxnLst/>
            <a:rect l="l" t="t" r="r" b="b"/>
            <a:pathLst>
              <a:path w="1707445" h="2501751">
                <a:moveTo>
                  <a:pt x="0" y="0"/>
                </a:moveTo>
                <a:lnTo>
                  <a:pt x="1707445" y="0"/>
                </a:lnTo>
                <a:lnTo>
                  <a:pt x="1707445" y="2501752"/>
                </a:lnTo>
                <a:lnTo>
                  <a:pt x="0" y="2501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736443" y="4998832"/>
            <a:ext cx="4527376" cy="2440636"/>
            <a:chOff x="0" y="0"/>
            <a:chExt cx="1192395" cy="64280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92395" cy="642801"/>
            </a:xfrm>
            <a:custGeom>
              <a:avLst/>
              <a:gdLst/>
              <a:ahLst/>
              <a:cxnLst/>
              <a:rect l="l" t="t" r="r" b="b"/>
              <a:pathLst>
                <a:path w="1192395" h="642801">
                  <a:moveTo>
                    <a:pt x="85501" y="0"/>
                  </a:moveTo>
                  <a:lnTo>
                    <a:pt x="1106894" y="0"/>
                  </a:lnTo>
                  <a:cubicBezTo>
                    <a:pt x="1129570" y="0"/>
                    <a:pt x="1151318" y="9008"/>
                    <a:pt x="1167352" y="25043"/>
                  </a:cubicBezTo>
                  <a:cubicBezTo>
                    <a:pt x="1183387" y="41077"/>
                    <a:pt x="1192395" y="62825"/>
                    <a:pt x="1192395" y="85501"/>
                  </a:cubicBezTo>
                  <a:lnTo>
                    <a:pt x="1192395" y="557300"/>
                  </a:lnTo>
                  <a:cubicBezTo>
                    <a:pt x="1192395" y="604521"/>
                    <a:pt x="1154115" y="642801"/>
                    <a:pt x="1106894" y="642801"/>
                  </a:cubicBezTo>
                  <a:lnTo>
                    <a:pt x="85501" y="642801"/>
                  </a:lnTo>
                  <a:cubicBezTo>
                    <a:pt x="62825" y="642801"/>
                    <a:pt x="41077" y="633793"/>
                    <a:pt x="25043" y="617759"/>
                  </a:cubicBezTo>
                  <a:cubicBezTo>
                    <a:pt x="9008" y="601724"/>
                    <a:pt x="0" y="579976"/>
                    <a:pt x="0" y="557300"/>
                  </a:cubicBezTo>
                  <a:lnTo>
                    <a:pt x="0" y="85501"/>
                  </a:lnTo>
                  <a:cubicBezTo>
                    <a:pt x="0" y="38280"/>
                    <a:pt x="38280" y="0"/>
                    <a:pt x="85501" y="0"/>
                  </a:cubicBezTo>
                  <a:close/>
                </a:path>
              </a:pathLst>
            </a:custGeom>
            <a:solidFill>
              <a:srgbClr val="ECE8E2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192395" cy="7094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5241796"/>
            <a:ext cx="4071815" cy="2030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7"/>
              </a:lnSpc>
              <a:spcBef>
                <a:spcPct val="0"/>
              </a:spcBef>
            </a:pPr>
            <a:r>
              <a:rPr lang="en-US" sz="23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Institui</a:t>
            </a:r>
            <a:r>
              <a:rPr lang="en-US" sz="23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-US" sz="23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tributo</a:t>
            </a:r>
            <a:r>
              <a:rPr lang="en-US" sz="23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define as </a:t>
            </a:r>
            <a:r>
              <a:rPr lang="en-US" sz="23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alíquotas</a:t>
            </a:r>
            <a:r>
              <a:rPr lang="en-US" sz="23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prevê</a:t>
            </a:r>
            <a:r>
              <a:rPr lang="en-US" sz="23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as </a:t>
            </a:r>
            <a:r>
              <a:rPr lang="en-US" sz="23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hipóteses</a:t>
            </a:r>
            <a:r>
              <a:rPr lang="en-US" sz="23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3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incidência</a:t>
            </a:r>
            <a:r>
              <a:rPr lang="en-US" sz="23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conforme</a:t>
            </a:r>
            <a:r>
              <a:rPr lang="en-US" sz="23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23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Constituição</a:t>
            </a:r>
            <a:r>
              <a:rPr lang="en-US" sz="23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(</a:t>
            </a:r>
            <a:r>
              <a:rPr lang="en-US" sz="23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Especiais</a:t>
            </a:r>
            <a:r>
              <a:rPr lang="en-US" sz="23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</a:p>
        </p:txBody>
      </p:sp>
      <p:sp>
        <p:nvSpPr>
          <p:cNvPr id="17" name="Freeform 17"/>
          <p:cNvSpPr/>
          <p:nvPr/>
        </p:nvSpPr>
        <p:spPr>
          <a:xfrm rot="5858627">
            <a:off x="12764491" y="7661231"/>
            <a:ext cx="1707445" cy="2501751"/>
          </a:xfrm>
          <a:custGeom>
            <a:avLst/>
            <a:gdLst/>
            <a:ahLst/>
            <a:cxnLst/>
            <a:rect l="l" t="t" r="r" b="b"/>
            <a:pathLst>
              <a:path w="1707445" h="2501751">
                <a:moveTo>
                  <a:pt x="0" y="0"/>
                </a:moveTo>
                <a:lnTo>
                  <a:pt x="1707445" y="0"/>
                </a:lnTo>
                <a:lnTo>
                  <a:pt x="1707445" y="2501751"/>
                </a:lnTo>
                <a:lnTo>
                  <a:pt x="0" y="25017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3755602" y="6044109"/>
            <a:ext cx="4014776" cy="1715335"/>
            <a:chOff x="0" y="0"/>
            <a:chExt cx="1057390" cy="4517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57390" cy="451775"/>
            </a:xfrm>
            <a:custGeom>
              <a:avLst/>
              <a:gdLst/>
              <a:ahLst/>
              <a:cxnLst/>
              <a:rect l="l" t="t" r="r" b="b"/>
              <a:pathLst>
                <a:path w="1057390" h="451775">
                  <a:moveTo>
                    <a:pt x="96418" y="0"/>
                  </a:moveTo>
                  <a:lnTo>
                    <a:pt x="960972" y="0"/>
                  </a:lnTo>
                  <a:cubicBezTo>
                    <a:pt x="1014222" y="0"/>
                    <a:pt x="1057390" y="43168"/>
                    <a:pt x="1057390" y="96418"/>
                  </a:cubicBezTo>
                  <a:lnTo>
                    <a:pt x="1057390" y="355358"/>
                  </a:lnTo>
                  <a:cubicBezTo>
                    <a:pt x="1057390" y="380929"/>
                    <a:pt x="1047231" y="405453"/>
                    <a:pt x="1029150" y="423535"/>
                  </a:cubicBezTo>
                  <a:cubicBezTo>
                    <a:pt x="1011068" y="441617"/>
                    <a:pt x="986543" y="451775"/>
                    <a:pt x="960972" y="451775"/>
                  </a:cubicBezTo>
                  <a:lnTo>
                    <a:pt x="96418" y="451775"/>
                  </a:lnTo>
                  <a:cubicBezTo>
                    <a:pt x="70846" y="451775"/>
                    <a:pt x="46322" y="441617"/>
                    <a:pt x="28240" y="423535"/>
                  </a:cubicBezTo>
                  <a:cubicBezTo>
                    <a:pt x="10158" y="405453"/>
                    <a:pt x="0" y="380929"/>
                    <a:pt x="0" y="355358"/>
                  </a:cubicBezTo>
                  <a:lnTo>
                    <a:pt x="0" y="96418"/>
                  </a:lnTo>
                  <a:cubicBezTo>
                    <a:pt x="0" y="70846"/>
                    <a:pt x="10158" y="46322"/>
                    <a:pt x="28240" y="28240"/>
                  </a:cubicBezTo>
                  <a:cubicBezTo>
                    <a:pt x="46322" y="10158"/>
                    <a:pt x="70846" y="0"/>
                    <a:pt x="96418" y="0"/>
                  </a:cubicBezTo>
                  <a:close/>
                </a:path>
              </a:pathLst>
            </a:custGeom>
            <a:solidFill>
              <a:srgbClr val="ECE8E2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1057390" cy="518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942447" y="6219150"/>
            <a:ext cx="3641086" cy="131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Regulamenta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processos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Procedimentais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766463" y="256110"/>
            <a:ext cx="3323192" cy="7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1"/>
              </a:lnSpc>
            </a:pPr>
            <a:r>
              <a:rPr lang="en-US" sz="4458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O que é?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13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51" t="-36988" r="-61348" b="-151900"/>
            </a:stretch>
          </a:blipFill>
        </p:spPr>
      </p:sp>
      <p:sp>
        <p:nvSpPr>
          <p:cNvPr id="3" name="Freeform 3"/>
          <p:cNvSpPr/>
          <p:nvPr/>
        </p:nvSpPr>
        <p:spPr>
          <a:xfrm rot="6409169">
            <a:off x="10788709" y="8172238"/>
            <a:ext cx="1009921" cy="1479738"/>
          </a:xfrm>
          <a:custGeom>
            <a:avLst/>
            <a:gdLst/>
            <a:ahLst/>
            <a:cxnLst/>
            <a:rect l="l" t="t" r="r" b="b"/>
            <a:pathLst>
              <a:path w="1009921" h="1479738">
                <a:moveTo>
                  <a:pt x="0" y="0"/>
                </a:moveTo>
                <a:lnTo>
                  <a:pt x="1009922" y="0"/>
                </a:lnTo>
                <a:lnTo>
                  <a:pt x="1009922" y="1479738"/>
                </a:lnTo>
                <a:lnTo>
                  <a:pt x="0" y="1479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572728" y="3294389"/>
            <a:ext cx="4301420" cy="2053816"/>
            <a:chOff x="0" y="-27851"/>
            <a:chExt cx="957296" cy="46002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2860" cy="368960"/>
            </a:xfrm>
            <a:custGeom>
              <a:avLst/>
              <a:gdLst/>
              <a:ahLst/>
              <a:cxnLst/>
              <a:rect l="l" t="t" r="r" b="b"/>
              <a:pathLst>
                <a:path w="952860" h="368960">
                  <a:moveTo>
                    <a:pt x="106995" y="0"/>
                  </a:moveTo>
                  <a:lnTo>
                    <a:pt x="845865" y="0"/>
                  </a:lnTo>
                  <a:cubicBezTo>
                    <a:pt x="904957" y="0"/>
                    <a:pt x="952860" y="47903"/>
                    <a:pt x="952860" y="106995"/>
                  </a:cubicBezTo>
                  <a:lnTo>
                    <a:pt x="952860" y="261965"/>
                  </a:lnTo>
                  <a:cubicBezTo>
                    <a:pt x="952860" y="290342"/>
                    <a:pt x="941588" y="317557"/>
                    <a:pt x="921522" y="337622"/>
                  </a:cubicBezTo>
                  <a:cubicBezTo>
                    <a:pt x="901457" y="357687"/>
                    <a:pt x="874242" y="368960"/>
                    <a:pt x="845865" y="368960"/>
                  </a:cubicBezTo>
                  <a:lnTo>
                    <a:pt x="106995" y="368960"/>
                  </a:lnTo>
                  <a:cubicBezTo>
                    <a:pt x="47903" y="368960"/>
                    <a:pt x="0" y="321057"/>
                    <a:pt x="0" y="261965"/>
                  </a:cubicBezTo>
                  <a:lnTo>
                    <a:pt x="0" y="106995"/>
                  </a:lnTo>
                  <a:cubicBezTo>
                    <a:pt x="0" y="47903"/>
                    <a:pt x="47903" y="0"/>
                    <a:pt x="106995" y="0"/>
                  </a:cubicBezTo>
                  <a:close/>
                </a:path>
              </a:pathLst>
            </a:custGeom>
            <a:solidFill>
              <a:srgbClr val="ECE8E2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4436" y="-27851"/>
              <a:ext cx="952860" cy="460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Imposto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sobre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Bens e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Serviços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competência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dos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Estados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e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Municípios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3424878" flipH="1">
            <a:off x="10790345" y="5458643"/>
            <a:ext cx="1285341" cy="1883283"/>
          </a:xfrm>
          <a:custGeom>
            <a:avLst/>
            <a:gdLst/>
            <a:ahLst/>
            <a:cxnLst/>
            <a:rect l="l" t="t" r="r" b="b"/>
            <a:pathLst>
              <a:path w="1285341" h="1883283">
                <a:moveTo>
                  <a:pt x="1285341" y="0"/>
                </a:moveTo>
                <a:lnTo>
                  <a:pt x="0" y="0"/>
                </a:lnTo>
                <a:lnTo>
                  <a:pt x="0" y="1883283"/>
                </a:lnTo>
                <a:lnTo>
                  <a:pt x="1285341" y="1883283"/>
                </a:lnTo>
                <a:lnTo>
                  <a:pt x="128534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292728" y="3294389"/>
            <a:ext cx="2113263" cy="1110663"/>
            <a:chOff x="0" y="-46173"/>
            <a:chExt cx="556580" cy="2925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6580" cy="225846"/>
            </a:xfrm>
            <a:custGeom>
              <a:avLst/>
              <a:gdLst/>
              <a:ahLst/>
              <a:cxnLst/>
              <a:rect l="l" t="t" r="r" b="b"/>
              <a:pathLst>
                <a:path w="556580" h="225846">
                  <a:moveTo>
                    <a:pt x="112923" y="0"/>
                  </a:moveTo>
                  <a:lnTo>
                    <a:pt x="443657" y="0"/>
                  </a:lnTo>
                  <a:cubicBezTo>
                    <a:pt x="506022" y="0"/>
                    <a:pt x="556580" y="50557"/>
                    <a:pt x="556580" y="112923"/>
                  </a:cubicBezTo>
                  <a:lnTo>
                    <a:pt x="556580" y="112923"/>
                  </a:lnTo>
                  <a:cubicBezTo>
                    <a:pt x="556580" y="175288"/>
                    <a:pt x="506022" y="225846"/>
                    <a:pt x="443657" y="225846"/>
                  </a:cubicBezTo>
                  <a:lnTo>
                    <a:pt x="112923" y="225846"/>
                  </a:lnTo>
                  <a:cubicBezTo>
                    <a:pt x="50557" y="225846"/>
                    <a:pt x="0" y="175288"/>
                    <a:pt x="0" y="112923"/>
                  </a:cubicBezTo>
                  <a:lnTo>
                    <a:pt x="0" y="112923"/>
                  </a:lnTo>
                  <a:cubicBezTo>
                    <a:pt x="0" y="50557"/>
                    <a:pt x="50557" y="0"/>
                    <a:pt x="112923" y="0"/>
                  </a:cubicBezTo>
                  <a:close/>
                </a:path>
              </a:pathLst>
            </a:custGeom>
            <a:solidFill>
              <a:srgbClr val="935A6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6173"/>
              <a:ext cx="556580" cy="292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ICMS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7586703">
            <a:off x="10729351" y="3614856"/>
            <a:ext cx="1128637" cy="1653680"/>
          </a:xfrm>
          <a:custGeom>
            <a:avLst/>
            <a:gdLst/>
            <a:ahLst/>
            <a:cxnLst/>
            <a:rect l="l" t="t" r="r" b="b"/>
            <a:pathLst>
              <a:path w="1128637" h="1653680">
                <a:moveTo>
                  <a:pt x="0" y="0"/>
                </a:moveTo>
                <a:lnTo>
                  <a:pt x="1128637" y="0"/>
                </a:lnTo>
                <a:lnTo>
                  <a:pt x="1128637" y="1653681"/>
                </a:lnTo>
                <a:lnTo>
                  <a:pt x="0" y="16536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292728" y="4470315"/>
            <a:ext cx="2113263" cy="1110663"/>
            <a:chOff x="0" y="-49469"/>
            <a:chExt cx="556580" cy="2925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6580" cy="225846"/>
            </a:xfrm>
            <a:custGeom>
              <a:avLst/>
              <a:gdLst/>
              <a:ahLst/>
              <a:cxnLst/>
              <a:rect l="l" t="t" r="r" b="b"/>
              <a:pathLst>
                <a:path w="556580" h="225846">
                  <a:moveTo>
                    <a:pt x="112923" y="0"/>
                  </a:moveTo>
                  <a:lnTo>
                    <a:pt x="443657" y="0"/>
                  </a:lnTo>
                  <a:cubicBezTo>
                    <a:pt x="506022" y="0"/>
                    <a:pt x="556580" y="50557"/>
                    <a:pt x="556580" y="112923"/>
                  </a:cubicBezTo>
                  <a:lnTo>
                    <a:pt x="556580" y="112923"/>
                  </a:lnTo>
                  <a:cubicBezTo>
                    <a:pt x="556580" y="175288"/>
                    <a:pt x="506022" y="225846"/>
                    <a:pt x="443657" y="225846"/>
                  </a:cubicBezTo>
                  <a:lnTo>
                    <a:pt x="112923" y="225846"/>
                  </a:lnTo>
                  <a:cubicBezTo>
                    <a:pt x="50557" y="225846"/>
                    <a:pt x="0" y="175288"/>
                    <a:pt x="0" y="112923"/>
                  </a:cubicBezTo>
                  <a:lnTo>
                    <a:pt x="0" y="112923"/>
                  </a:lnTo>
                  <a:cubicBezTo>
                    <a:pt x="0" y="50557"/>
                    <a:pt x="50557" y="0"/>
                    <a:pt x="112923" y="0"/>
                  </a:cubicBezTo>
                  <a:close/>
                </a:path>
              </a:pathLst>
            </a:custGeom>
            <a:solidFill>
              <a:srgbClr val="935A6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9469"/>
              <a:ext cx="556580" cy="292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ISS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92728" y="5703476"/>
            <a:ext cx="2113263" cy="1110663"/>
            <a:chOff x="0" y="-38334"/>
            <a:chExt cx="556580" cy="2925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56580" cy="225846"/>
            </a:xfrm>
            <a:custGeom>
              <a:avLst/>
              <a:gdLst/>
              <a:ahLst/>
              <a:cxnLst/>
              <a:rect l="l" t="t" r="r" b="b"/>
              <a:pathLst>
                <a:path w="556580" h="225846">
                  <a:moveTo>
                    <a:pt x="112923" y="0"/>
                  </a:moveTo>
                  <a:lnTo>
                    <a:pt x="443657" y="0"/>
                  </a:lnTo>
                  <a:cubicBezTo>
                    <a:pt x="506022" y="0"/>
                    <a:pt x="556580" y="50557"/>
                    <a:pt x="556580" y="112923"/>
                  </a:cubicBezTo>
                  <a:lnTo>
                    <a:pt x="556580" y="112923"/>
                  </a:lnTo>
                  <a:cubicBezTo>
                    <a:pt x="556580" y="175288"/>
                    <a:pt x="506022" y="225846"/>
                    <a:pt x="443657" y="225846"/>
                  </a:cubicBezTo>
                  <a:lnTo>
                    <a:pt x="112923" y="225846"/>
                  </a:lnTo>
                  <a:cubicBezTo>
                    <a:pt x="50557" y="225846"/>
                    <a:pt x="0" y="175288"/>
                    <a:pt x="0" y="112923"/>
                  </a:cubicBezTo>
                  <a:lnTo>
                    <a:pt x="0" y="112923"/>
                  </a:lnTo>
                  <a:cubicBezTo>
                    <a:pt x="0" y="50557"/>
                    <a:pt x="50557" y="0"/>
                    <a:pt x="112923" y="0"/>
                  </a:cubicBezTo>
                  <a:close/>
                </a:path>
              </a:pathLst>
            </a:custGeom>
            <a:solidFill>
              <a:srgbClr val="935A6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334"/>
              <a:ext cx="556580" cy="292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PIS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92728" y="6937126"/>
            <a:ext cx="2113263" cy="1110663"/>
            <a:chOff x="0" y="-28131"/>
            <a:chExt cx="556580" cy="29252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56580" cy="225846"/>
            </a:xfrm>
            <a:custGeom>
              <a:avLst/>
              <a:gdLst/>
              <a:ahLst/>
              <a:cxnLst/>
              <a:rect l="l" t="t" r="r" b="b"/>
              <a:pathLst>
                <a:path w="556580" h="225846">
                  <a:moveTo>
                    <a:pt x="112923" y="0"/>
                  </a:moveTo>
                  <a:lnTo>
                    <a:pt x="443657" y="0"/>
                  </a:lnTo>
                  <a:cubicBezTo>
                    <a:pt x="506022" y="0"/>
                    <a:pt x="556580" y="50557"/>
                    <a:pt x="556580" y="112923"/>
                  </a:cubicBezTo>
                  <a:lnTo>
                    <a:pt x="556580" y="112923"/>
                  </a:lnTo>
                  <a:cubicBezTo>
                    <a:pt x="556580" y="175288"/>
                    <a:pt x="506022" y="225846"/>
                    <a:pt x="443657" y="225846"/>
                  </a:cubicBezTo>
                  <a:lnTo>
                    <a:pt x="112923" y="225846"/>
                  </a:lnTo>
                  <a:cubicBezTo>
                    <a:pt x="50557" y="225846"/>
                    <a:pt x="0" y="175288"/>
                    <a:pt x="0" y="112923"/>
                  </a:cubicBezTo>
                  <a:lnTo>
                    <a:pt x="0" y="112923"/>
                  </a:lnTo>
                  <a:cubicBezTo>
                    <a:pt x="0" y="50557"/>
                    <a:pt x="50557" y="0"/>
                    <a:pt x="112923" y="0"/>
                  </a:cubicBezTo>
                  <a:close/>
                </a:path>
              </a:pathLst>
            </a:custGeom>
            <a:solidFill>
              <a:srgbClr val="935A6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28131"/>
              <a:ext cx="556580" cy="292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COFINS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92728" y="8104211"/>
            <a:ext cx="2113263" cy="1110663"/>
            <a:chOff x="0" y="-33338"/>
            <a:chExt cx="556580" cy="29252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56580" cy="225846"/>
            </a:xfrm>
            <a:custGeom>
              <a:avLst/>
              <a:gdLst/>
              <a:ahLst/>
              <a:cxnLst/>
              <a:rect l="l" t="t" r="r" b="b"/>
              <a:pathLst>
                <a:path w="556580" h="225846">
                  <a:moveTo>
                    <a:pt x="112923" y="0"/>
                  </a:moveTo>
                  <a:lnTo>
                    <a:pt x="443657" y="0"/>
                  </a:lnTo>
                  <a:cubicBezTo>
                    <a:pt x="506022" y="0"/>
                    <a:pt x="556580" y="50557"/>
                    <a:pt x="556580" y="112923"/>
                  </a:cubicBezTo>
                  <a:lnTo>
                    <a:pt x="556580" y="112923"/>
                  </a:lnTo>
                  <a:cubicBezTo>
                    <a:pt x="556580" y="175288"/>
                    <a:pt x="506022" y="225846"/>
                    <a:pt x="443657" y="225846"/>
                  </a:cubicBezTo>
                  <a:lnTo>
                    <a:pt x="112923" y="225846"/>
                  </a:lnTo>
                  <a:cubicBezTo>
                    <a:pt x="50557" y="225846"/>
                    <a:pt x="0" y="175288"/>
                    <a:pt x="0" y="112923"/>
                  </a:cubicBezTo>
                  <a:lnTo>
                    <a:pt x="0" y="112923"/>
                  </a:lnTo>
                  <a:cubicBezTo>
                    <a:pt x="0" y="50557"/>
                    <a:pt x="50557" y="0"/>
                    <a:pt x="112923" y="0"/>
                  </a:cubicBezTo>
                  <a:close/>
                </a:path>
              </a:pathLst>
            </a:custGeom>
            <a:solidFill>
              <a:srgbClr val="935A6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3338"/>
              <a:ext cx="556580" cy="292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IPI</a:t>
              </a:r>
            </a:p>
          </p:txBody>
        </p:sp>
      </p:grpSp>
      <p:sp>
        <p:nvSpPr>
          <p:cNvPr id="24" name="Freeform 24"/>
          <p:cNvSpPr/>
          <p:nvPr/>
        </p:nvSpPr>
        <p:spPr>
          <a:xfrm flipH="1">
            <a:off x="4134677" y="3469702"/>
            <a:ext cx="1345758" cy="5442405"/>
          </a:xfrm>
          <a:custGeom>
            <a:avLst/>
            <a:gdLst/>
            <a:ahLst/>
            <a:cxnLst/>
            <a:rect l="l" t="t" r="r" b="b"/>
            <a:pathLst>
              <a:path w="1345758" h="5442405">
                <a:moveTo>
                  <a:pt x="1345759" y="0"/>
                </a:moveTo>
                <a:lnTo>
                  <a:pt x="0" y="0"/>
                </a:lnTo>
                <a:lnTo>
                  <a:pt x="0" y="5442405"/>
                </a:lnTo>
                <a:lnTo>
                  <a:pt x="1345759" y="5442405"/>
                </a:lnTo>
                <a:lnTo>
                  <a:pt x="13457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5" name="TextBox 25"/>
          <p:cNvSpPr txBox="1"/>
          <p:nvPr/>
        </p:nvSpPr>
        <p:spPr>
          <a:xfrm>
            <a:off x="6456147" y="594780"/>
            <a:ext cx="6257638" cy="7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1"/>
              </a:lnSpc>
            </a:pPr>
            <a:r>
              <a:rPr lang="en-US" sz="4458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O que vai mudar?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73610" y="2271606"/>
            <a:ext cx="4133946" cy="659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1"/>
              </a:lnSpc>
            </a:pPr>
            <a:r>
              <a:rPr lang="en-US" sz="3658" dirty="0" err="1">
                <a:solidFill>
                  <a:srgbClr val="411414"/>
                </a:solidFill>
                <a:latin typeface="Poppins Bold"/>
                <a:ea typeface="Poppins Bold"/>
                <a:cs typeface="Poppins Bold"/>
                <a:sym typeface="Poppins Bold"/>
              </a:rPr>
              <a:t>Tributação</a:t>
            </a:r>
            <a:r>
              <a:rPr lang="en-US" sz="3658" dirty="0">
                <a:solidFill>
                  <a:srgbClr val="41141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58" dirty="0" err="1">
                <a:solidFill>
                  <a:srgbClr val="411414"/>
                </a:solidFill>
                <a:latin typeface="Poppins Bold"/>
                <a:ea typeface="Poppins Bold"/>
                <a:cs typeface="Poppins Bold"/>
                <a:sym typeface="Poppins Bold"/>
              </a:rPr>
              <a:t>Atual</a:t>
            </a:r>
            <a:endParaRPr lang="en-US" sz="3658" dirty="0">
              <a:solidFill>
                <a:srgbClr val="411414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425630" y="2271606"/>
            <a:ext cx="6678575" cy="659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1"/>
              </a:lnSpc>
            </a:pPr>
            <a:r>
              <a:rPr lang="en-US" sz="3658" dirty="0" err="1">
                <a:solidFill>
                  <a:srgbClr val="411414"/>
                </a:solidFill>
                <a:latin typeface="Poppins Bold"/>
                <a:ea typeface="Poppins Bold"/>
                <a:cs typeface="Poppins Bold"/>
                <a:sym typeface="Poppins Bold"/>
              </a:rPr>
              <a:t>Tributação</a:t>
            </a:r>
            <a:r>
              <a:rPr lang="en-US" sz="3658" dirty="0">
                <a:solidFill>
                  <a:srgbClr val="41141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58" dirty="0" err="1">
                <a:solidFill>
                  <a:srgbClr val="411414"/>
                </a:solidFill>
                <a:latin typeface="Poppins Bold"/>
                <a:ea typeface="Poppins Bold"/>
                <a:cs typeface="Poppins Bold"/>
                <a:sym typeface="Poppins Bold"/>
              </a:rPr>
              <a:t>pós</a:t>
            </a:r>
            <a:r>
              <a:rPr lang="en-US" sz="3658" dirty="0">
                <a:solidFill>
                  <a:srgbClr val="411414"/>
                </a:solidFill>
                <a:latin typeface="Poppins Bold"/>
                <a:ea typeface="Poppins Bold"/>
                <a:cs typeface="Poppins Bold"/>
                <a:sym typeface="Poppins Bold"/>
              </a:rPr>
              <a:t> EC 132/23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7436185" y="3759973"/>
            <a:ext cx="3415630" cy="1588231"/>
            <a:chOff x="0" y="-53588"/>
            <a:chExt cx="899590" cy="4183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99590" cy="304000"/>
            </a:xfrm>
            <a:custGeom>
              <a:avLst/>
              <a:gdLst/>
              <a:ahLst/>
              <a:cxnLst/>
              <a:rect l="l" t="t" r="r" b="b"/>
              <a:pathLst>
                <a:path w="899590" h="304000">
                  <a:moveTo>
                    <a:pt x="113331" y="0"/>
                  </a:moveTo>
                  <a:lnTo>
                    <a:pt x="786259" y="0"/>
                  </a:lnTo>
                  <a:cubicBezTo>
                    <a:pt x="816316" y="0"/>
                    <a:pt x="845142" y="11940"/>
                    <a:pt x="866396" y="33194"/>
                  </a:cubicBezTo>
                  <a:cubicBezTo>
                    <a:pt x="887650" y="54447"/>
                    <a:pt x="899590" y="83274"/>
                    <a:pt x="899590" y="113331"/>
                  </a:cubicBezTo>
                  <a:lnTo>
                    <a:pt x="899590" y="190669"/>
                  </a:lnTo>
                  <a:cubicBezTo>
                    <a:pt x="899590" y="220726"/>
                    <a:pt x="887650" y="249552"/>
                    <a:pt x="866396" y="270806"/>
                  </a:cubicBezTo>
                  <a:cubicBezTo>
                    <a:pt x="845142" y="292060"/>
                    <a:pt x="816316" y="304000"/>
                    <a:pt x="786259" y="304000"/>
                  </a:cubicBezTo>
                  <a:lnTo>
                    <a:pt x="113331" y="304000"/>
                  </a:lnTo>
                  <a:cubicBezTo>
                    <a:pt x="83274" y="304000"/>
                    <a:pt x="54447" y="292060"/>
                    <a:pt x="33194" y="270806"/>
                  </a:cubicBezTo>
                  <a:cubicBezTo>
                    <a:pt x="11940" y="249552"/>
                    <a:pt x="0" y="220726"/>
                    <a:pt x="0" y="190669"/>
                  </a:cubicBezTo>
                  <a:lnTo>
                    <a:pt x="0" y="113331"/>
                  </a:lnTo>
                  <a:cubicBezTo>
                    <a:pt x="0" y="83274"/>
                    <a:pt x="11940" y="54447"/>
                    <a:pt x="33194" y="33194"/>
                  </a:cubicBezTo>
                  <a:cubicBezTo>
                    <a:pt x="54447" y="11940"/>
                    <a:pt x="83274" y="0"/>
                    <a:pt x="113331" y="0"/>
                  </a:cubicBezTo>
                  <a:close/>
                </a:path>
              </a:pathLst>
            </a:custGeom>
            <a:solidFill>
              <a:srgbClr val="935A6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53588"/>
              <a:ext cx="899590" cy="41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459"/>
                </a:lnSpc>
              </a:pPr>
              <a:r>
                <a:rPr lang="en-US" sz="3899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IBS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436185" y="5743353"/>
            <a:ext cx="3440769" cy="1588231"/>
            <a:chOff x="0" y="-55012"/>
            <a:chExt cx="906211" cy="4183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99590" cy="304000"/>
            </a:xfrm>
            <a:custGeom>
              <a:avLst/>
              <a:gdLst/>
              <a:ahLst/>
              <a:cxnLst/>
              <a:rect l="l" t="t" r="r" b="b"/>
              <a:pathLst>
                <a:path w="899590" h="304000">
                  <a:moveTo>
                    <a:pt x="113331" y="0"/>
                  </a:moveTo>
                  <a:lnTo>
                    <a:pt x="786259" y="0"/>
                  </a:lnTo>
                  <a:cubicBezTo>
                    <a:pt x="816316" y="0"/>
                    <a:pt x="845142" y="11940"/>
                    <a:pt x="866396" y="33194"/>
                  </a:cubicBezTo>
                  <a:cubicBezTo>
                    <a:pt x="887650" y="54447"/>
                    <a:pt x="899590" y="83274"/>
                    <a:pt x="899590" y="113331"/>
                  </a:cubicBezTo>
                  <a:lnTo>
                    <a:pt x="899590" y="190669"/>
                  </a:lnTo>
                  <a:cubicBezTo>
                    <a:pt x="899590" y="220726"/>
                    <a:pt x="887650" y="249552"/>
                    <a:pt x="866396" y="270806"/>
                  </a:cubicBezTo>
                  <a:cubicBezTo>
                    <a:pt x="845142" y="292060"/>
                    <a:pt x="816316" y="304000"/>
                    <a:pt x="786259" y="304000"/>
                  </a:cubicBezTo>
                  <a:lnTo>
                    <a:pt x="113331" y="304000"/>
                  </a:lnTo>
                  <a:cubicBezTo>
                    <a:pt x="83274" y="304000"/>
                    <a:pt x="54447" y="292060"/>
                    <a:pt x="33194" y="270806"/>
                  </a:cubicBezTo>
                  <a:cubicBezTo>
                    <a:pt x="11940" y="249552"/>
                    <a:pt x="0" y="220726"/>
                    <a:pt x="0" y="190669"/>
                  </a:cubicBezTo>
                  <a:lnTo>
                    <a:pt x="0" y="113331"/>
                  </a:lnTo>
                  <a:cubicBezTo>
                    <a:pt x="0" y="83274"/>
                    <a:pt x="11940" y="54447"/>
                    <a:pt x="33194" y="33194"/>
                  </a:cubicBezTo>
                  <a:cubicBezTo>
                    <a:pt x="54447" y="11940"/>
                    <a:pt x="83274" y="0"/>
                    <a:pt x="113331" y="0"/>
                  </a:cubicBezTo>
                  <a:close/>
                </a:path>
              </a:pathLst>
            </a:custGeom>
            <a:solidFill>
              <a:srgbClr val="935A6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6621" y="-55012"/>
              <a:ext cx="899590" cy="41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459"/>
                </a:lnSpc>
              </a:pPr>
              <a:r>
                <a:rPr lang="en-US" sz="3899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CBS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793245" y="7203554"/>
            <a:ext cx="4701511" cy="1884744"/>
            <a:chOff x="0" y="-114300"/>
            <a:chExt cx="1238258" cy="49639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238258" cy="304000"/>
            </a:xfrm>
            <a:custGeom>
              <a:avLst/>
              <a:gdLst/>
              <a:ahLst/>
              <a:cxnLst/>
              <a:rect l="l" t="t" r="r" b="b"/>
              <a:pathLst>
                <a:path w="1238258" h="304000">
                  <a:moveTo>
                    <a:pt x="82334" y="0"/>
                  </a:moveTo>
                  <a:lnTo>
                    <a:pt x="1155924" y="0"/>
                  </a:lnTo>
                  <a:cubicBezTo>
                    <a:pt x="1201396" y="0"/>
                    <a:pt x="1238258" y="36862"/>
                    <a:pt x="1238258" y="82334"/>
                  </a:cubicBezTo>
                  <a:lnTo>
                    <a:pt x="1238258" y="221665"/>
                  </a:lnTo>
                  <a:cubicBezTo>
                    <a:pt x="1238258" y="267137"/>
                    <a:pt x="1201396" y="304000"/>
                    <a:pt x="1155924" y="304000"/>
                  </a:cubicBezTo>
                  <a:lnTo>
                    <a:pt x="82334" y="304000"/>
                  </a:lnTo>
                  <a:cubicBezTo>
                    <a:pt x="36862" y="304000"/>
                    <a:pt x="0" y="267137"/>
                    <a:pt x="0" y="221665"/>
                  </a:cubicBezTo>
                  <a:lnTo>
                    <a:pt x="0" y="82334"/>
                  </a:lnTo>
                  <a:cubicBezTo>
                    <a:pt x="0" y="36862"/>
                    <a:pt x="36862" y="0"/>
                    <a:pt x="82334" y="0"/>
                  </a:cubicBezTo>
                  <a:close/>
                </a:path>
              </a:pathLst>
            </a:custGeom>
            <a:solidFill>
              <a:srgbClr val="FFDE59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114300"/>
              <a:ext cx="1238258" cy="496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459"/>
                </a:lnSpc>
              </a:pPr>
              <a:r>
                <a:rPr lang="en-US" sz="3899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Imposto</a:t>
              </a:r>
              <a:r>
                <a:rPr lang="en-US" sz="3899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3899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Seletivo</a:t>
              </a:r>
              <a:endParaRPr lang="en-US" sz="38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2713786" y="5258883"/>
            <a:ext cx="4281488" cy="2072702"/>
            <a:chOff x="0" y="-57150"/>
            <a:chExt cx="1021324" cy="461332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84332" cy="339262"/>
            </a:xfrm>
            <a:custGeom>
              <a:avLst/>
              <a:gdLst/>
              <a:ahLst/>
              <a:cxnLst/>
              <a:rect l="l" t="t" r="r" b="b"/>
              <a:pathLst>
                <a:path w="984332" h="339262">
                  <a:moveTo>
                    <a:pt x="103574" y="0"/>
                  </a:moveTo>
                  <a:lnTo>
                    <a:pt x="880758" y="0"/>
                  </a:lnTo>
                  <a:cubicBezTo>
                    <a:pt x="908227" y="0"/>
                    <a:pt x="934572" y="10912"/>
                    <a:pt x="953995" y="30336"/>
                  </a:cubicBezTo>
                  <a:cubicBezTo>
                    <a:pt x="973419" y="49760"/>
                    <a:pt x="984332" y="76105"/>
                    <a:pt x="984332" y="103574"/>
                  </a:cubicBezTo>
                  <a:lnTo>
                    <a:pt x="984332" y="235688"/>
                  </a:lnTo>
                  <a:cubicBezTo>
                    <a:pt x="984332" y="263157"/>
                    <a:pt x="973419" y="289502"/>
                    <a:pt x="953995" y="308926"/>
                  </a:cubicBezTo>
                  <a:cubicBezTo>
                    <a:pt x="934572" y="328349"/>
                    <a:pt x="908227" y="339262"/>
                    <a:pt x="880758" y="339262"/>
                  </a:cubicBezTo>
                  <a:lnTo>
                    <a:pt x="103574" y="339262"/>
                  </a:lnTo>
                  <a:cubicBezTo>
                    <a:pt x="76105" y="339262"/>
                    <a:pt x="49760" y="328349"/>
                    <a:pt x="30336" y="308926"/>
                  </a:cubicBezTo>
                  <a:cubicBezTo>
                    <a:pt x="10912" y="289502"/>
                    <a:pt x="0" y="263157"/>
                    <a:pt x="0" y="235688"/>
                  </a:cubicBezTo>
                  <a:lnTo>
                    <a:pt x="0" y="103574"/>
                  </a:lnTo>
                  <a:cubicBezTo>
                    <a:pt x="0" y="76105"/>
                    <a:pt x="10912" y="49760"/>
                    <a:pt x="30336" y="30336"/>
                  </a:cubicBezTo>
                  <a:cubicBezTo>
                    <a:pt x="49760" y="10912"/>
                    <a:pt x="76105" y="0"/>
                    <a:pt x="103574" y="0"/>
                  </a:cubicBezTo>
                  <a:close/>
                </a:path>
              </a:pathLst>
            </a:custGeom>
            <a:solidFill>
              <a:srgbClr val="ECE8E2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1021324" cy="461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Contribuição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sobre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Bens e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Serviços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competência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da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União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Federal.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2337836" y="7725693"/>
            <a:ext cx="4657436" cy="1867702"/>
            <a:chOff x="0" y="-19307"/>
            <a:chExt cx="984332" cy="484214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84332" cy="427064"/>
            </a:xfrm>
            <a:custGeom>
              <a:avLst/>
              <a:gdLst/>
              <a:ahLst/>
              <a:cxnLst/>
              <a:rect l="l" t="t" r="r" b="b"/>
              <a:pathLst>
                <a:path w="984332" h="427064">
                  <a:moveTo>
                    <a:pt x="103574" y="0"/>
                  </a:moveTo>
                  <a:lnTo>
                    <a:pt x="880758" y="0"/>
                  </a:lnTo>
                  <a:cubicBezTo>
                    <a:pt x="908227" y="0"/>
                    <a:pt x="934572" y="10912"/>
                    <a:pt x="953995" y="30336"/>
                  </a:cubicBezTo>
                  <a:cubicBezTo>
                    <a:pt x="973419" y="49760"/>
                    <a:pt x="984332" y="76105"/>
                    <a:pt x="984332" y="103574"/>
                  </a:cubicBezTo>
                  <a:lnTo>
                    <a:pt x="984332" y="323490"/>
                  </a:lnTo>
                  <a:cubicBezTo>
                    <a:pt x="984332" y="350960"/>
                    <a:pt x="973419" y="377304"/>
                    <a:pt x="953995" y="396728"/>
                  </a:cubicBezTo>
                  <a:cubicBezTo>
                    <a:pt x="934572" y="416152"/>
                    <a:pt x="908227" y="427064"/>
                    <a:pt x="880758" y="427064"/>
                  </a:cubicBezTo>
                  <a:lnTo>
                    <a:pt x="103574" y="427064"/>
                  </a:lnTo>
                  <a:cubicBezTo>
                    <a:pt x="76105" y="427064"/>
                    <a:pt x="49760" y="416152"/>
                    <a:pt x="30336" y="396728"/>
                  </a:cubicBezTo>
                  <a:cubicBezTo>
                    <a:pt x="10912" y="377304"/>
                    <a:pt x="0" y="350960"/>
                    <a:pt x="0" y="323490"/>
                  </a:cubicBezTo>
                  <a:lnTo>
                    <a:pt x="0" y="103574"/>
                  </a:lnTo>
                  <a:cubicBezTo>
                    <a:pt x="0" y="76105"/>
                    <a:pt x="10912" y="49760"/>
                    <a:pt x="30336" y="30336"/>
                  </a:cubicBezTo>
                  <a:cubicBezTo>
                    <a:pt x="49760" y="10912"/>
                    <a:pt x="76105" y="0"/>
                    <a:pt x="103574" y="0"/>
                  </a:cubicBezTo>
                  <a:close/>
                </a:path>
              </a:pathLst>
            </a:custGeom>
            <a:solidFill>
              <a:srgbClr val="ECE8E2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26303" y="-19307"/>
              <a:ext cx="951558" cy="4842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Imposto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extrafiscal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-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desincentivo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à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práticas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prejudiciais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saúde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e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meio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ambiente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51" t="-36988" r="-61348" b="-151900"/>
            </a:stretch>
          </a:blipFill>
        </p:spPr>
      </p:sp>
      <p:sp>
        <p:nvSpPr>
          <p:cNvPr id="3" name="Freeform 3"/>
          <p:cNvSpPr/>
          <p:nvPr/>
        </p:nvSpPr>
        <p:spPr>
          <a:xfrm rot="6409169">
            <a:off x="4379592" y="6934163"/>
            <a:ext cx="1339975" cy="1963333"/>
          </a:xfrm>
          <a:custGeom>
            <a:avLst/>
            <a:gdLst/>
            <a:ahLst/>
            <a:cxnLst/>
            <a:rect l="l" t="t" r="r" b="b"/>
            <a:pathLst>
              <a:path w="1339975" h="1963333">
                <a:moveTo>
                  <a:pt x="0" y="0"/>
                </a:moveTo>
                <a:lnTo>
                  <a:pt x="1339975" y="0"/>
                </a:lnTo>
                <a:lnTo>
                  <a:pt x="1339975" y="1963333"/>
                </a:lnTo>
                <a:lnTo>
                  <a:pt x="0" y="19633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930421" flipH="1">
            <a:off x="4343174" y="3248538"/>
            <a:ext cx="1535525" cy="2249853"/>
          </a:xfrm>
          <a:custGeom>
            <a:avLst/>
            <a:gdLst/>
            <a:ahLst/>
            <a:cxnLst/>
            <a:rect l="l" t="t" r="r" b="b"/>
            <a:pathLst>
              <a:path w="1535525" h="2249853">
                <a:moveTo>
                  <a:pt x="1535525" y="0"/>
                </a:moveTo>
                <a:lnTo>
                  <a:pt x="0" y="0"/>
                </a:lnTo>
                <a:lnTo>
                  <a:pt x="0" y="2249853"/>
                </a:lnTo>
                <a:lnTo>
                  <a:pt x="1535525" y="2249853"/>
                </a:lnTo>
                <a:lnTo>
                  <a:pt x="15355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418921" y="4274265"/>
            <a:ext cx="3415630" cy="1634571"/>
            <a:chOff x="0" y="-69512"/>
            <a:chExt cx="812800" cy="3889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74671"/>
            </a:xfrm>
            <a:custGeom>
              <a:avLst/>
              <a:gdLst/>
              <a:ahLst/>
              <a:cxnLst/>
              <a:rect l="l" t="t" r="r" b="b"/>
              <a:pathLst>
                <a:path w="812800" h="274671">
                  <a:moveTo>
                    <a:pt x="0" y="0"/>
                  </a:moveTo>
                  <a:lnTo>
                    <a:pt x="812800" y="0"/>
                  </a:lnTo>
                  <a:lnTo>
                    <a:pt x="812800" y="274671"/>
                  </a:lnTo>
                  <a:lnTo>
                    <a:pt x="0" y="274671"/>
                  </a:lnTo>
                  <a:close/>
                </a:path>
              </a:pathLst>
            </a:custGeom>
            <a:solidFill>
              <a:srgbClr val="935A6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69512"/>
              <a:ext cx="812800" cy="388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459"/>
                </a:lnSpc>
              </a:pPr>
              <a:r>
                <a:rPr lang="en-US" sz="3899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IBS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18921" y="6420315"/>
            <a:ext cx="3437007" cy="1613283"/>
            <a:chOff x="0" y="-58751"/>
            <a:chExt cx="817887" cy="3839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269604"/>
            </a:xfrm>
            <a:custGeom>
              <a:avLst/>
              <a:gdLst/>
              <a:ahLst/>
              <a:cxnLst/>
              <a:rect l="l" t="t" r="r" b="b"/>
              <a:pathLst>
                <a:path w="812800" h="269604">
                  <a:moveTo>
                    <a:pt x="0" y="0"/>
                  </a:moveTo>
                  <a:lnTo>
                    <a:pt x="812800" y="0"/>
                  </a:lnTo>
                  <a:lnTo>
                    <a:pt x="812800" y="269604"/>
                  </a:lnTo>
                  <a:lnTo>
                    <a:pt x="0" y="269604"/>
                  </a:lnTo>
                  <a:close/>
                </a:path>
              </a:pathLst>
            </a:custGeom>
            <a:solidFill>
              <a:srgbClr val="935A6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5087" y="-58751"/>
              <a:ext cx="812800" cy="383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459"/>
                </a:lnSpc>
              </a:pPr>
              <a:r>
                <a:rPr lang="en-US" sz="3899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CBS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1243977">
            <a:off x="8816486" y="4640603"/>
            <a:ext cx="1877706" cy="568006"/>
          </a:xfrm>
          <a:custGeom>
            <a:avLst/>
            <a:gdLst/>
            <a:ahLst/>
            <a:cxnLst/>
            <a:rect l="l" t="t" r="r" b="b"/>
            <a:pathLst>
              <a:path w="1877706" h="568006">
                <a:moveTo>
                  <a:pt x="0" y="0"/>
                </a:moveTo>
                <a:lnTo>
                  <a:pt x="1877707" y="0"/>
                </a:lnTo>
                <a:lnTo>
                  <a:pt x="1877707" y="568006"/>
                </a:lnTo>
                <a:lnTo>
                  <a:pt x="0" y="5680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6035210" y="4781341"/>
            <a:ext cx="3401849" cy="840330"/>
            <a:chOff x="0" y="-35248"/>
            <a:chExt cx="895960" cy="2213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95960" cy="164171"/>
            </a:xfrm>
            <a:custGeom>
              <a:avLst/>
              <a:gdLst/>
              <a:ahLst/>
              <a:cxnLst/>
              <a:rect l="l" t="t" r="r" b="b"/>
              <a:pathLst>
                <a:path w="895960" h="164171">
                  <a:moveTo>
                    <a:pt x="82086" y="0"/>
                  </a:moveTo>
                  <a:lnTo>
                    <a:pt x="813875" y="0"/>
                  </a:lnTo>
                  <a:cubicBezTo>
                    <a:pt x="859209" y="0"/>
                    <a:pt x="895960" y="36751"/>
                    <a:pt x="895960" y="82086"/>
                  </a:cubicBezTo>
                  <a:lnTo>
                    <a:pt x="895960" y="82086"/>
                  </a:lnTo>
                  <a:cubicBezTo>
                    <a:pt x="895960" y="127420"/>
                    <a:pt x="859209" y="164171"/>
                    <a:pt x="813875" y="164171"/>
                  </a:cubicBezTo>
                  <a:lnTo>
                    <a:pt x="82086" y="164171"/>
                  </a:lnTo>
                  <a:cubicBezTo>
                    <a:pt x="36751" y="164171"/>
                    <a:pt x="0" y="127420"/>
                    <a:pt x="0" y="82086"/>
                  </a:cubicBezTo>
                  <a:lnTo>
                    <a:pt x="0" y="82086"/>
                  </a:lnTo>
                  <a:cubicBezTo>
                    <a:pt x="0" y="36751"/>
                    <a:pt x="36751" y="0"/>
                    <a:pt x="82086" y="0"/>
                  </a:cubicBezTo>
                  <a:close/>
                </a:path>
              </a:pathLst>
            </a:custGeom>
            <a:solidFill>
              <a:srgbClr val="FF313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5248"/>
              <a:ext cx="895960" cy="221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Incidência</a:t>
              </a:r>
              <a:endParaRPr lang="en-US" sz="18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021178" y="3734899"/>
            <a:ext cx="6266455" cy="1171751"/>
            <a:chOff x="0" y="-37459"/>
            <a:chExt cx="1650424" cy="30860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50424" cy="251459"/>
            </a:xfrm>
            <a:custGeom>
              <a:avLst/>
              <a:gdLst/>
              <a:ahLst/>
              <a:cxnLst/>
              <a:rect l="l" t="t" r="r" b="b"/>
              <a:pathLst>
                <a:path w="1650424" h="251459">
                  <a:moveTo>
                    <a:pt x="61773" y="0"/>
                  </a:moveTo>
                  <a:lnTo>
                    <a:pt x="1588652" y="0"/>
                  </a:lnTo>
                  <a:cubicBezTo>
                    <a:pt x="1605035" y="0"/>
                    <a:pt x="1620747" y="6508"/>
                    <a:pt x="1632332" y="18093"/>
                  </a:cubicBezTo>
                  <a:cubicBezTo>
                    <a:pt x="1643916" y="29677"/>
                    <a:pt x="1650424" y="45390"/>
                    <a:pt x="1650424" y="61773"/>
                  </a:cubicBezTo>
                  <a:lnTo>
                    <a:pt x="1650424" y="189687"/>
                  </a:lnTo>
                  <a:cubicBezTo>
                    <a:pt x="1650424" y="206070"/>
                    <a:pt x="1643916" y="221782"/>
                    <a:pt x="1632332" y="233366"/>
                  </a:cubicBezTo>
                  <a:cubicBezTo>
                    <a:pt x="1620747" y="244951"/>
                    <a:pt x="1605035" y="251459"/>
                    <a:pt x="1588652" y="251459"/>
                  </a:cubicBezTo>
                  <a:lnTo>
                    <a:pt x="61773" y="251459"/>
                  </a:lnTo>
                  <a:cubicBezTo>
                    <a:pt x="45390" y="251459"/>
                    <a:pt x="29677" y="244951"/>
                    <a:pt x="18093" y="233366"/>
                  </a:cubicBezTo>
                  <a:cubicBezTo>
                    <a:pt x="6508" y="221782"/>
                    <a:pt x="0" y="206070"/>
                    <a:pt x="0" y="189687"/>
                  </a:cubicBezTo>
                  <a:lnTo>
                    <a:pt x="0" y="61773"/>
                  </a:lnTo>
                  <a:cubicBezTo>
                    <a:pt x="0" y="45390"/>
                    <a:pt x="6508" y="29677"/>
                    <a:pt x="18093" y="18093"/>
                  </a:cubicBezTo>
                  <a:cubicBezTo>
                    <a:pt x="29677" y="6508"/>
                    <a:pt x="45390" y="0"/>
                    <a:pt x="61773" y="0"/>
                  </a:cubicBezTo>
                  <a:close/>
                </a:path>
              </a:pathLst>
            </a:custGeom>
            <a:solidFill>
              <a:srgbClr val="ECE8E2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7459"/>
              <a:ext cx="1650424" cy="308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Operações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e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Importações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com bens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materiais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/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imateriais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direitos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ou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serviços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-75027">
            <a:off x="8450625" y="5866878"/>
            <a:ext cx="1867791" cy="565007"/>
          </a:xfrm>
          <a:custGeom>
            <a:avLst/>
            <a:gdLst/>
            <a:ahLst/>
            <a:cxnLst/>
            <a:rect l="l" t="t" r="r" b="b"/>
            <a:pathLst>
              <a:path w="1867791" h="565007">
                <a:moveTo>
                  <a:pt x="0" y="0"/>
                </a:moveTo>
                <a:lnTo>
                  <a:pt x="1867791" y="0"/>
                </a:lnTo>
                <a:lnTo>
                  <a:pt x="1867791" y="565007"/>
                </a:lnTo>
                <a:lnTo>
                  <a:pt x="0" y="5650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6035210" y="5682618"/>
            <a:ext cx="3444010" cy="840330"/>
            <a:chOff x="0" y="-24504"/>
            <a:chExt cx="907064" cy="22132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95960" cy="164171"/>
            </a:xfrm>
            <a:custGeom>
              <a:avLst/>
              <a:gdLst/>
              <a:ahLst/>
              <a:cxnLst/>
              <a:rect l="l" t="t" r="r" b="b"/>
              <a:pathLst>
                <a:path w="895960" h="164171">
                  <a:moveTo>
                    <a:pt x="82086" y="0"/>
                  </a:moveTo>
                  <a:lnTo>
                    <a:pt x="813875" y="0"/>
                  </a:lnTo>
                  <a:cubicBezTo>
                    <a:pt x="859209" y="0"/>
                    <a:pt x="895960" y="36751"/>
                    <a:pt x="895960" y="82086"/>
                  </a:cubicBezTo>
                  <a:lnTo>
                    <a:pt x="895960" y="82086"/>
                  </a:lnTo>
                  <a:cubicBezTo>
                    <a:pt x="895960" y="127420"/>
                    <a:pt x="859209" y="164171"/>
                    <a:pt x="813875" y="164171"/>
                  </a:cubicBezTo>
                  <a:lnTo>
                    <a:pt x="82086" y="164171"/>
                  </a:lnTo>
                  <a:cubicBezTo>
                    <a:pt x="36751" y="164171"/>
                    <a:pt x="0" y="127420"/>
                    <a:pt x="0" y="82086"/>
                  </a:cubicBezTo>
                  <a:lnTo>
                    <a:pt x="0" y="82086"/>
                  </a:lnTo>
                  <a:cubicBezTo>
                    <a:pt x="0" y="36751"/>
                    <a:pt x="36751" y="0"/>
                    <a:pt x="82086" y="0"/>
                  </a:cubicBezTo>
                  <a:close/>
                </a:path>
              </a:pathLst>
            </a:custGeom>
            <a:solidFill>
              <a:srgbClr val="7ED95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11104" y="-24504"/>
              <a:ext cx="895960" cy="221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Não</a:t>
              </a:r>
              <a:r>
                <a:rPr lang="en-US" sz="1899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incidência</a:t>
              </a:r>
              <a:endParaRPr lang="en-US" sz="18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 rot="925175">
            <a:off x="8818243" y="7019617"/>
            <a:ext cx="1867791" cy="565007"/>
          </a:xfrm>
          <a:custGeom>
            <a:avLst/>
            <a:gdLst/>
            <a:ahLst/>
            <a:cxnLst/>
            <a:rect l="l" t="t" r="r" b="b"/>
            <a:pathLst>
              <a:path w="1867791" h="565007">
                <a:moveTo>
                  <a:pt x="0" y="0"/>
                </a:moveTo>
                <a:lnTo>
                  <a:pt x="1867791" y="0"/>
                </a:lnTo>
                <a:lnTo>
                  <a:pt x="1867791" y="565007"/>
                </a:lnTo>
                <a:lnTo>
                  <a:pt x="0" y="5650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6035210" y="6548967"/>
            <a:ext cx="3401849" cy="840330"/>
            <a:chOff x="0" y="-34190"/>
            <a:chExt cx="895960" cy="22132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95960" cy="164171"/>
            </a:xfrm>
            <a:custGeom>
              <a:avLst/>
              <a:gdLst/>
              <a:ahLst/>
              <a:cxnLst/>
              <a:rect l="l" t="t" r="r" b="b"/>
              <a:pathLst>
                <a:path w="895960" h="164171">
                  <a:moveTo>
                    <a:pt x="82086" y="0"/>
                  </a:moveTo>
                  <a:lnTo>
                    <a:pt x="813875" y="0"/>
                  </a:lnTo>
                  <a:cubicBezTo>
                    <a:pt x="859209" y="0"/>
                    <a:pt x="895960" y="36751"/>
                    <a:pt x="895960" y="82086"/>
                  </a:cubicBezTo>
                  <a:lnTo>
                    <a:pt x="895960" y="82086"/>
                  </a:lnTo>
                  <a:cubicBezTo>
                    <a:pt x="895960" y="127420"/>
                    <a:pt x="859209" y="164171"/>
                    <a:pt x="813875" y="164171"/>
                  </a:cubicBezTo>
                  <a:lnTo>
                    <a:pt x="82086" y="164171"/>
                  </a:lnTo>
                  <a:cubicBezTo>
                    <a:pt x="36751" y="164171"/>
                    <a:pt x="0" y="127420"/>
                    <a:pt x="0" y="82086"/>
                  </a:cubicBezTo>
                  <a:lnTo>
                    <a:pt x="0" y="82086"/>
                  </a:lnTo>
                  <a:cubicBezTo>
                    <a:pt x="0" y="36751"/>
                    <a:pt x="36751" y="0"/>
                    <a:pt x="82086" y="0"/>
                  </a:cubicBezTo>
                  <a:close/>
                </a:path>
              </a:pathLst>
            </a:custGeom>
            <a:solidFill>
              <a:srgbClr val="FF914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4190"/>
              <a:ext cx="895960" cy="221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Não</a:t>
              </a:r>
              <a:r>
                <a:rPr lang="en-US" sz="1899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cumulatividade</a:t>
              </a:r>
              <a:endParaRPr lang="en-US" sz="189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015181" y="752570"/>
            <a:ext cx="6257638" cy="7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1"/>
              </a:lnSpc>
            </a:pPr>
            <a:r>
              <a:rPr lang="en-US" sz="4458">
                <a:solidFill>
                  <a:srgbClr val="000000"/>
                </a:solidFill>
                <a:latin typeface="Garet Bold Italics"/>
                <a:ea typeface="Garet Bold Italics"/>
                <a:cs typeface="Garet Bold Italics"/>
                <a:sym typeface="Garet Bold Italics"/>
              </a:rPr>
              <a:t>O que vai mudar?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824742" y="2148808"/>
            <a:ext cx="6678575" cy="659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1"/>
              </a:lnSpc>
            </a:pPr>
            <a:r>
              <a:rPr lang="en-US" sz="3658" dirty="0" err="1">
                <a:solidFill>
                  <a:srgbClr val="411414"/>
                </a:solidFill>
                <a:latin typeface="Poppins Bold"/>
                <a:ea typeface="Poppins Bold"/>
                <a:cs typeface="Poppins Bold"/>
                <a:sym typeface="Poppins Bold"/>
              </a:rPr>
              <a:t>Tributação</a:t>
            </a:r>
            <a:r>
              <a:rPr lang="en-US" sz="3658" dirty="0">
                <a:solidFill>
                  <a:srgbClr val="41141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58" dirty="0" err="1">
                <a:solidFill>
                  <a:srgbClr val="411414"/>
                </a:solidFill>
                <a:latin typeface="Poppins Bold"/>
                <a:ea typeface="Poppins Bold"/>
                <a:cs typeface="Poppins Bold"/>
                <a:sym typeface="Poppins Bold"/>
              </a:rPr>
              <a:t>pós</a:t>
            </a:r>
            <a:r>
              <a:rPr lang="en-US" sz="3658" dirty="0">
                <a:solidFill>
                  <a:srgbClr val="411414"/>
                </a:solidFill>
                <a:latin typeface="Poppins Bold"/>
                <a:ea typeface="Poppins Bold"/>
                <a:cs typeface="Poppins Bold"/>
                <a:sym typeface="Poppins Bold"/>
              </a:rPr>
              <a:t> EC 132/23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0733934" y="5495454"/>
            <a:ext cx="7123709" cy="1171751"/>
            <a:chOff x="0" y="-35959"/>
            <a:chExt cx="1876203" cy="30860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876203" cy="251459"/>
            </a:xfrm>
            <a:custGeom>
              <a:avLst/>
              <a:gdLst/>
              <a:ahLst/>
              <a:cxnLst/>
              <a:rect l="l" t="t" r="r" b="b"/>
              <a:pathLst>
                <a:path w="1876203" h="251459">
                  <a:moveTo>
                    <a:pt x="54339" y="0"/>
                  </a:moveTo>
                  <a:lnTo>
                    <a:pt x="1821864" y="0"/>
                  </a:lnTo>
                  <a:cubicBezTo>
                    <a:pt x="1836276" y="0"/>
                    <a:pt x="1850097" y="5725"/>
                    <a:pt x="1860288" y="15916"/>
                  </a:cubicBezTo>
                  <a:cubicBezTo>
                    <a:pt x="1870478" y="26106"/>
                    <a:pt x="1876203" y="39927"/>
                    <a:pt x="1876203" y="54339"/>
                  </a:cubicBezTo>
                  <a:lnTo>
                    <a:pt x="1876203" y="197120"/>
                  </a:lnTo>
                  <a:cubicBezTo>
                    <a:pt x="1876203" y="227131"/>
                    <a:pt x="1851875" y="251459"/>
                    <a:pt x="1821864" y="251459"/>
                  </a:cubicBezTo>
                  <a:lnTo>
                    <a:pt x="54339" y="251459"/>
                  </a:lnTo>
                  <a:cubicBezTo>
                    <a:pt x="24328" y="251459"/>
                    <a:pt x="0" y="227131"/>
                    <a:pt x="0" y="197120"/>
                  </a:cubicBezTo>
                  <a:lnTo>
                    <a:pt x="0" y="54339"/>
                  </a:lnTo>
                  <a:cubicBezTo>
                    <a:pt x="0" y="24328"/>
                    <a:pt x="24328" y="0"/>
                    <a:pt x="54339" y="0"/>
                  </a:cubicBezTo>
                  <a:close/>
                </a:path>
              </a:pathLst>
            </a:custGeom>
            <a:solidFill>
              <a:srgbClr val="ECE8E2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5959"/>
              <a:ext cx="1876203" cy="308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Exportações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com bens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materiais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/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imateriais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direitos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ou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serviços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resguardando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o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crédito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aquisições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162561" y="7114348"/>
            <a:ext cx="6266455" cy="1838500"/>
            <a:chOff x="0" y="-31430"/>
            <a:chExt cx="1650424" cy="48421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50424" cy="427064"/>
            </a:xfrm>
            <a:custGeom>
              <a:avLst/>
              <a:gdLst/>
              <a:ahLst/>
              <a:cxnLst/>
              <a:rect l="l" t="t" r="r" b="b"/>
              <a:pathLst>
                <a:path w="1650424" h="427064">
                  <a:moveTo>
                    <a:pt x="61773" y="0"/>
                  </a:moveTo>
                  <a:lnTo>
                    <a:pt x="1588652" y="0"/>
                  </a:lnTo>
                  <a:cubicBezTo>
                    <a:pt x="1605035" y="0"/>
                    <a:pt x="1620747" y="6508"/>
                    <a:pt x="1632332" y="18093"/>
                  </a:cubicBezTo>
                  <a:cubicBezTo>
                    <a:pt x="1643916" y="29677"/>
                    <a:pt x="1650424" y="45390"/>
                    <a:pt x="1650424" y="61773"/>
                  </a:cubicBezTo>
                  <a:lnTo>
                    <a:pt x="1650424" y="365291"/>
                  </a:lnTo>
                  <a:cubicBezTo>
                    <a:pt x="1650424" y="381675"/>
                    <a:pt x="1643916" y="397387"/>
                    <a:pt x="1632332" y="408971"/>
                  </a:cubicBezTo>
                  <a:cubicBezTo>
                    <a:pt x="1620747" y="420556"/>
                    <a:pt x="1605035" y="427064"/>
                    <a:pt x="1588652" y="427064"/>
                  </a:cubicBezTo>
                  <a:lnTo>
                    <a:pt x="61773" y="427064"/>
                  </a:lnTo>
                  <a:cubicBezTo>
                    <a:pt x="45390" y="427064"/>
                    <a:pt x="29677" y="420556"/>
                    <a:pt x="18093" y="408971"/>
                  </a:cubicBezTo>
                  <a:cubicBezTo>
                    <a:pt x="6508" y="397387"/>
                    <a:pt x="0" y="381675"/>
                    <a:pt x="0" y="365291"/>
                  </a:cubicBezTo>
                  <a:lnTo>
                    <a:pt x="0" y="61773"/>
                  </a:lnTo>
                  <a:cubicBezTo>
                    <a:pt x="0" y="45390"/>
                    <a:pt x="6508" y="29677"/>
                    <a:pt x="18093" y="18093"/>
                  </a:cubicBezTo>
                  <a:cubicBezTo>
                    <a:pt x="29677" y="6508"/>
                    <a:pt x="45390" y="0"/>
                    <a:pt x="61773" y="0"/>
                  </a:cubicBezTo>
                  <a:close/>
                </a:path>
              </a:pathLst>
            </a:custGeom>
            <a:solidFill>
              <a:srgbClr val="ECE8E2"/>
            </a:solidFill>
            <a:ln w="38100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1430"/>
              <a:ext cx="1650424" cy="4842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Compensação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ou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Restituição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do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montante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devido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com o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montante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cobrado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sobre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todas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as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operações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em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que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foi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adquirente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exceto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uso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/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consumo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8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pessoal</a:t>
              </a:r>
              <a:r>
                <a:rPr lang="en-US" sz="18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571</Words>
  <Application>Microsoft Office PowerPoint</Application>
  <PresentationFormat>Personalizar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7" baseType="lpstr">
      <vt:lpstr>Garet</vt:lpstr>
      <vt:lpstr>Garet Italics</vt:lpstr>
      <vt:lpstr>Telegraf</vt:lpstr>
      <vt:lpstr>Signature</vt:lpstr>
      <vt:lpstr>Arial</vt:lpstr>
      <vt:lpstr>Calibri</vt:lpstr>
      <vt:lpstr>Poppins</vt:lpstr>
      <vt:lpstr>Poppins Bold</vt:lpstr>
      <vt:lpstr>Open Sauce Bold</vt:lpstr>
      <vt:lpstr>Garet Bold</vt:lpstr>
      <vt:lpstr>Garet Bold Italics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IBRAFLOR</dc:title>
  <dc:creator>IBRAFLOR - Desde 1994</dc:creator>
  <cp:lastModifiedBy>IBRAFLOR - Desde 1994</cp:lastModifiedBy>
  <cp:revision>2</cp:revision>
  <dcterms:created xsi:type="dcterms:W3CDTF">2006-08-16T00:00:00Z</dcterms:created>
  <dcterms:modified xsi:type="dcterms:W3CDTF">2024-08-15T10:46:15Z</dcterms:modified>
  <dc:identifier>DAGNmTXsxNY</dc:identifier>
</cp:coreProperties>
</file>